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media1.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96" r:id="rId3"/>
    <p:sldId id="300" r:id="rId4"/>
    <p:sldId id="297" r:id="rId5"/>
    <p:sldId id="301" r:id="rId6"/>
    <p:sldId id="313" r:id="rId7"/>
    <p:sldId id="304" r:id="rId8"/>
    <p:sldId id="318" r:id="rId9"/>
    <p:sldId id="315" r:id="rId10"/>
    <p:sldId id="306" r:id="rId11"/>
    <p:sldId id="305" r:id="rId12"/>
    <p:sldId id="290" r:id="rId13"/>
    <p:sldId id="307" r:id="rId14"/>
    <p:sldId id="308" r:id="rId15"/>
    <p:sldId id="316" r:id="rId16"/>
    <p:sldId id="309" r:id="rId17"/>
    <p:sldId id="310" r:id="rId18"/>
    <p:sldId id="317" r:id="rId19"/>
    <p:sldId id="311" r:id="rId20"/>
    <p:sldId id="303"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24" autoAdjust="0"/>
  </p:normalViewPr>
  <p:slideViewPr>
    <p:cSldViewPr>
      <p:cViewPr varScale="1">
        <p:scale>
          <a:sx n="84" d="100"/>
          <a:sy n="84" d="100"/>
        </p:scale>
        <p:origin x="146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26ECD-A569-4304-9548-C993F977159F}" type="datetimeFigureOut">
              <a:rPr lang="ru-RU" smtClean="0"/>
              <a:pPr/>
              <a:t>15.03.2021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EA2CE-1BC4-47AC-9C8A-D2E5B2068ECF}" type="slidenum">
              <a:rPr lang="ru-RU" smtClean="0"/>
              <a:pPr/>
              <a:t>‹#›</a:t>
            </a:fld>
            <a:endParaRPr lang="ru-RU"/>
          </a:p>
        </p:txBody>
      </p:sp>
    </p:spTree>
    <p:extLst>
      <p:ext uri="{BB962C8B-B14F-4D97-AF65-F5344CB8AC3E}">
        <p14:creationId xmlns:p14="http://schemas.microsoft.com/office/powerpoint/2010/main" val="225952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DA95540C-0C5A-44B4-9790-8F885C2E6989}"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95540C-0C5A-44B4-9790-8F885C2E6989}"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95540C-0C5A-44B4-9790-8F885C2E6989}"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95540C-0C5A-44B4-9790-8F885C2E6989}"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DA95540C-0C5A-44B4-9790-8F885C2E698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95540C-0C5A-44B4-9790-8F885C2E6989}"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95540C-0C5A-44B4-9790-8F885C2E6989}"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95540C-0C5A-44B4-9790-8F885C2E6989}"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95540C-0C5A-44B4-9790-8F885C2E6989}"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95540C-0C5A-44B4-9790-8F885C2E6989}"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EDDD0D0-B4C9-4F29-90D3-A6BC4D5DEF74}" type="datetimeFigureOut">
              <a:rPr lang="ru-RU" smtClean="0"/>
              <a:pPr/>
              <a:t>15.03.2021</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DA95540C-0C5A-44B4-9790-8F885C2E6989}"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EDDD0D0-B4C9-4F29-90D3-A6BC4D5DEF74}" type="datetimeFigureOut">
              <a:rPr lang="ru-RU" smtClean="0"/>
              <a:pPr/>
              <a:t>15.03.2021</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95540C-0C5A-44B4-9790-8F885C2E69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6021288"/>
            <a:ext cx="3446585" cy="56538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120000"/>
              </a:lnSpc>
            </a:pPr>
            <a:r>
              <a:rPr lang="ru-RU" sz="1800" b="1" dirty="0" smtClean="0">
                <a:solidFill>
                  <a:schemeClr val="tx1"/>
                </a:solidFill>
                <a:latin typeface="Times New Roman" pitchFamily="18" charset="0"/>
                <a:cs typeface="Times New Roman" pitchFamily="18" charset="0"/>
              </a:rPr>
              <a:t>Автор:</a:t>
            </a:r>
            <a:r>
              <a:rPr lang="ru-RU" sz="1800" dirty="0" smtClean="0">
                <a:solidFill>
                  <a:schemeClr val="tx1"/>
                </a:solidFill>
                <a:latin typeface="Times New Roman" pitchFamily="18" charset="0"/>
                <a:cs typeface="Times New Roman" pitchFamily="18" charset="0"/>
              </a:rPr>
              <a:t> </a:t>
            </a:r>
          </a:p>
          <a:p>
            <a:pPr>
              <a:lnSpc>
                <a:spcPct val="120000"/>
              </a:lnSpc>
            </a:pPr>
            <a:r>
              <a:rPr lang="ru-RU" sz="1800" dirty="0" smtClean="0">
                <a:solidFill>
                  <a:schemeClr val="tx1"/>
                </a:solidFill>
                <a:latin typeface="Times New Roman" pitchFamily="18" charset="0"/>
                <a:cs typeface="Times New Roman" pitchFamily="18" charset="0"/>
              </a:rPr>
              <a:t>учитель-логопед- Смирнова М.Е. </a:t>
            </a:r>
            <a:endParaRPr lang="ru-RU" sz="600" dirty="0"/>
          </a:p>
        </p:txBody>
      </p:sp>
      <p:sp>
        <p:nvSpPr>
          <p:cNvPr id="2" name="Заголовок 1"/>
          <p:cNvSpPr>
            <a:spLocks noGrp="1"/>
          </p:cNvSpPr>
          <p:nvPr>
            <p:ph type="ctrTitle"/>
          </p:nvPr>
        </p:nvSpPr>
        <p:spPr>
          <a:xfrm>
            <a:off x="683568" y="0"/>
            <a:ext cx="7988424" cy="315205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МДОУ « Детский сад №193»</a:t>
            </a:r>
            <a:r>
              <a:rPr lang="ru-RU" sz="1800" b="1" spc="50" dirty="0" smtClean="0">
                <a:ln w="11430"/>
                <a:solidFill>
                  <a:srgbClr val="FF0000"/>
                </a:solidFill>
                <a:effectLst>
                  <a:outerShdw blurRad="38100" dist="38100" dir="2700000" algn="tl" rotWithShape="0">
                    <a:srgbClr val="000000">
                      <a:alpha val="43137"/>
                    </a:srgbClr>
                  </a:outerShdw>
                </a:effectLst>
              </a:rPr>
              <a:t/>
            </a:r>
            <a:br>
              <a:rPr lang="ru-RU" sz="1800" b="1" spc="50" dirty="0" smtClean="0">
                <a:ln w="11430"/>
                <a:solidFill>
                  <a:srgbClr val="FF0000"/>
                </a:solidFill>
                <a:effectLst>
                  <a:outerShdw blurRad="38100" dist="38100" dir="2700000" algn="tl" rotWithShape="0">
                    <a:srgbClr val="000000">
                      <a:alpha val="43137"/>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Консультация для родителей</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«Здоровый образ жизни – </a:t>
            </a:r>
            <a:b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на словах и на деле»</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Picture 2" descr="Влияние спортивных привычек в семье на здоровье ребёнка. ДЦРР № 98 г. Гродн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080" y="3079642"/>
            <a:ext cx="5011416" cy="3661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u"/>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260648"/>
            <a:ext cx="8394267" cy="582610"/>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a:ln/>
                <a:solidFill>
                  <a:srgbClr val="FF0000"/>
                </a:solidFill>
                <a:latin typeface="Times New Roman" panose="02020603050405020304" pitchFamily="18" charset="0"/>
                <a:cs typeface="Times New Roman" panose="02020603050405020304" pitchFamily="18" charset="0"/>
              </a:rPr>
              <a:t>2</a:t>
            </a:r>
            <a:r>
              <a:rPr lang="ru-RU" sz="2800" b="1" dirty="0" smtClean="0">
                <a:ln/>
                <a:solidFill>
                  <a:srgbClr val="FF0000"/>
                </a:solidFill>
                <a:latin typeface="Times New Roman" panose="02020603050405020304" pitchFamily="18" charset="0"/>
                <a:cs typeface="Times New Roman" panose="02020603050405020304" pitchFamily="18" charset="0"/>
              </a:rPr>
              <a:t>. </a:t>
            </a:r>
            <a:r>
              <a:rPr lang="ru-RU" sz="2800" b="1" dirty="0">
                <a:ln/>
                <a:solidFill>
                  <a:srgbClr val="FF0000"/>
                </a:solidFill>
                <a:latin typeface="Times New Roman" panose="02020603050405020304" pitchFamily="18" charset="0"/>
                <a:cs typeface="Times New Roman" panose="02020603050405020304" pitchFamily="18" charset="0"/>
              </a:rPr>
              <a:t>Организация </a:t>
            </a:r>
            <a:r>
              <a:rPr lang="ru-RU" sz="2800" b="1" dirty="0" smtClean="0">
                <a:ln/>
                <a:solidFill>
                  <a:srgbClr val="FF0000"/>
                </a:solidFill>
                <a:latin typeface="Times New Roman" panose="02020603050405020304" pitchFamily="18" charset="0"/>
                <a:cs typeface="Times New Roman" panose="02020603050405020304" pitchFamily="18" charset="0"/>
              </a:rPr>
              <a:t>сна</a:t>
            </a:r>
            <a:endParaRPr lang="ru-RU" sz="2800" b="1" dirty="0">
              <a:ln/>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843258"/>
            <a:ext cx="8466275" cy="58785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Сну должна предшествовать определенная </a:t>
            </a:r>
            <a:r>
              <a:rPr lang="ru-RU" b="1" dirty="0" smtClean="0">
                <a:latin typeface="Times New Roman" panose="02020603050405020304" pitchFamily="18" charset="0"/>
                <a:cs typeface="Times New Roman" panose="02020603050405020304" pitchFamily="18" charset="0"/>
              </a:rPr>
              <a:t>подготовка</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Необходимо предложить ребенку опорожнить кишечник и мочевой пузырь (дети дошкольного возраста должны это делать самостоятельно) . </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Малыш </a:t>
            </a:r>
            <a:r>
              <a:rPr lang="ru-RU" dirty="0">
                <a:latin typeface="Times New Roman" panose="02020603050405020304" pitchFamily="18" charset="0"/>
                <a:cs typeface="Times New Roman" panose="02020603050405020304" pitchFamily="18" charset="0"/>
              </a:rPr>
              <a:t>должен умыться перед ночным сном и почистить зубы.</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Укладывая его спать, нужно проследить, чтобы снятая одежда была аккуратно сложена, надета пижама (ночная рубашка) . Часто наиболее удобной оказывается поза на правом боку с левой рукой поверх одеяла. Затем малыша оставляют одного, не ожидая, пока он уснет.</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Дети дошкольного возраста, как правило, засыпают быстро. Чтобы ребенок скорее засыпал, можно поддерживать такой ежедневный ритуал, как чтение короткой сказки, пение колыбельной, прослушивание любимой детской песенки.</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Следует </a:t>
            </a:r>
            <a:r>
              <a:rPr lang="ru-RU" dirty="0">
                <a:latin typeface="Times New Roman" panose="02020603050405020304" pitchFamily="18" charset="0"/>
                <a:cs typeface="Times New Roman" panose="02020603050405020304" pitchFamily="18" charset="0"/>
              </a:rPr>
              <a:t>иметь в виду, что подвижные игры перед сном затрудняют засыпание. За 30–40 минут до сна надо занять малыша спокойной деятельностью: рассматриванием или раскрашиванием картинок, рисованием.</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Некоторые дети спят беспокойно, мечутся в постели, порой гримасничают, причмокивают губами, приоткрывают глаза или разговаривают. Беспокойный сон ребенка может быть связан с психическим переутомлением малыша, длительным просмотром перед сном телевизионных передач, острой пищей за ужином или неблагоприятными для сна условиями (жарой, неудобной постелью или ночной одеждой) . Порой причиной беспокойного сна являются сновидения</a:t>
            </a:r>
            <a:r>
              <a:rPr lang="ru-RU"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b="0" i="0" dirty="0" smtClean="0">
                <a:effectLst/>
                <a:latin typeface="Times New Roman" panose="02020603050405020304" pitchFamily="18" charset="0"/>
                <a:cs typeface="Times New Roman" panose="02020603050405020304" pitchFamily="18" charset="0"/>
              </a:rPr>
              <a:t>Помещение, в котором спит ребёнок, перед сном необходимо проветрить.</a:t>
            </a:r>
            <a:endParaRPr lang="ru-RU"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5507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58388" y="188640"/>
            <a:ext cx="8394267" cy="510602"/>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smtClean="0">
                <a:ln/>
                <a:solidFill>
                  <a:srgbClr val="FF0000"/>
                </a:solidFill>
                <a:latin typeface="Times New Roman" panose="02020603050405020304" pitchFamily="18" charset="0"/>
                <a:cs typeface="Times New Roman" panose="02020603050405020304" pitchFamily="18" charset="0"/>
              </a:rPr>
              <a:t>3. </a:t>
            </a:r>
            <a:r>
              <a:rPr lang="ru-RU" sz="2800" b="1" dirty="0">
                <a:ln/>
                <a:solidFill>
                  <a:srgbClr val="FF0000"/>
                </a:solidFill>
                <a:latin typeface="Times New Roman" panose="02020603050405020304" pitchFamily="18" charset="0"/>
                <a:cs typeface="Times New Roman" panose="02020603050405020304" pitchFamily="18" charset="0"/>
              </a:rPr>
              <a:t>Правильное </a:t>
            </a:r>
            <a:r>
              <a:rPr lang="ru-RU" sz="2800" b="1" dirty="0" smtClean="0">
                <a:ln/>
                <a:solidFill>
                  <a:srgbClr val="FF0000"/>
                </a:solidFill>
                <a:latin typeface="Times New Roman" panose="02020603050405020304" pitchFamily="18" charset="0"/>
                <a:cs typeface="Times New Roman" panose="02020603050405020304" pitchFamily="18" charset="0"/>
              </a:rPr>
              <a:t>питание</a:t>
            </a:r>
            <a:endParaRPr lang="ru-RU" sz="2800" b="1" dirty="0">
              <a:ln/>
              <a:solidFill>
                <a:srgbClr val="FF0000"/>
              </a:solidFill>
              <a:latin typeface="Times New Roman" panose="02020603050405020304" pitchFamily="18" charset="0"/>
              <a:cs typeface="Times New Roman" panose="02020603050405020304" pitchFamily="18" charset="0"/>
            </a:endParaRPr>
          </a:p>
        </p:txBody>
      </p:sp>
      <p:pic>
        <p:nvPicPr>
          <p:cNvPr id="13314" name="Picture 2" descr="https://image.freepik.com/free-vector/cartoon-little-boy-having-breakfast-cereals-with-fruits_29190-5433.jpg"/>
          <p:cNvPicPr>
            <a:picLocks noChangeAspect="1" noChangeArrowheads="1"/>
          </p:cNvPicPr>
          <p:nvPr/>
        </p:nvPicPr>
        <p:blipFill>
          <a:blip r:embed="rId2" cstate="print"/>
          <a:srcRect/>
          <a:stretch>
            <a:fillRect/>
          </a:stretch>
        </p:blipFill>
        <p:spPr bwMode="auto">
          <a:xfrm>
            <a:off x="6372200" y="4365104"/>
            <a:ext cx="2304256" cy="2219595"/>
          </a:xfrm>
          <a:prstGeom prst="rect">
            <a:avLst/>
          </a:prstGeom>
          <a:noFill/>
        </p:spPr>
      </p:pic>
      <p:sp>
        <p:nvSpPr>
          <p:cNvPr id="2" name="Прямоугольник 1"/>
          <p:cNvSpPr/>
          <p:nvPr/>
        </p:nvSpPr>
        <p:spPr>
          <a:xfrm>
            <a:off x="290571" y="669973"/>
            <a:ext cx="8529899" cy="6247864"/>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Принципы питания остаются неизменными на протяжении всей жизни человека.</a:t>
            </a:r>
          </a:p>
          <a:p>
            <a:pPr algn="just"/>
            <a:r>
              <a:rPr lang="ru-RU" sz="1600" b="1" dirty="0">
                <a:solidFill>
                  <a:srgbClr val="000000"/>
                </a:solidFill>
                <a:latin typeface="Times New Roman" panose="02020603050405020304" pitchFamily="18" charset="0"/>
                <a:cs typeface="Times New Roman" panose="02020603050405020304" pitchFamily="18" charset="0"/>
              </a:rPr>
              <a:t>Во-первых</a:t>
            </a:r>
            <a:r>
              <a:rPr lang="ru-RU" sz="1600" dirty="0">
                <a:solidFill>
                  <a:srgbClr val="000000"/>
                </a:solidFill>
                <a:latin typeface="Times New Roman" panose="02020603050405020304" pitchFamily="18" charset="0"/>
                <a:cs typeface="Times New Roman" panose="02020603050405020304" pitchFamily="18" charset="0"/>
              </a:rPr>
              <a:t>, оно должно быть разнообразным. Независимо от вкусовых пристрастий ребенка, его нельзя кормить на протяжении нескольких дней однообразной пищей. Необходимо предлагать новые вкусы и блюда, удовлетворяя потребность в основных пищевых веществах, витаминах, микроэлементах и формируя тем самым правильный стереотип питания.</a:t>
            </a:r>
            <a:endParaRPr lang="ru-RU" sz="1600" dirty="0">
              <a:solidFill>
                <a:srgbClr val="444444"/>
              </a:solidFill>
              <a:latin typeface="Times New Roman" panose="02020603050405020304" pitchFamily="18" charset="0"/>
              <a:cs typeface="Times New Roman" panose="02020603050405020304" pitchFamily="18" charset="0"/>
            </a:endParaRPr>
          </a:p>
          <a:p>
            <a:pPr algn="just"/>
            <a:r>
              <a:rPr lang="ru-RU" sz="1600" b="1" dirty="0">
                <a:solidFill>
                  <a:srgbClr val="000000"/>
                </a:solidFill>
                <a:latin typeface="Times New Roman" panose="02020603050405020304" pitchFamily="18" charset="0"/>
                <a:cs typeface="Times New Roman" panose="02020603050405020304" pitchFamily="18" charset="0"/>
              </a:rPr>
              <a:t>Во-вторых</a:t>
            </a:r>
            <a:r>
              <a:rPr lang="ru-RU" sz="1600" dirty="0">
                <a:solidFill>
                  <a:srgbClr val="000000"/>
                </a:solidFill>
                <a:latin typeface="Times New Roman" panose="02020603050405020304" pitchFamily="18" charset="0"/>
                <a:cs typeface="Times New Roman" panose="02020603050405020304" pitchFamily="18" charset="0"/>
              </a:rPr>
              <a:t>, пища должна быть безопасной. В детских учреждениях, в домашних условиях должны соблюдаться все правила хранения и приготовления блюд. При покупке продуктов необходимо обращать внимание на срок годности, условия хранения и целостность упаковки. Недопустимо покупать продукты у случайных лиц, в местах не установленной торговли.</a:t>
            </a:r>
            <a:endParaRPr lang="ru-RU" sz="1600" dirty="0">
              <a:solidFill>
                <a:srgbClr val="444444"/>
              </a:solidFill>
              <a:latin typeface="Times New Roman" panose="02020603050405020304" pitchFamily="18" charset="0"/>
              <a:cs typeface="Times New Roman" panose="02020603050405020304" pitchFamily="18" charset="0"/>
            </a:endParaRPr>
          </a:p>
          <a:p>
            <a:pPr algn="just"/>
            <a:r>
              <a:rPr lang="ru-RU" sz="1600" b="1" dirty="0">
                <a:solidFill>
                  <a:srgbClr val="000000"/>
                </a:solidFill>
                <a:latin typeface="Times New Roman" panose="02020603050405020304" pitchFamily="18" charset="0"/>
                <a:cs typeface="Times New Roman" panose="02020603050405020304" pitchFamily="18" charset="0"/>
              </a:rPr>
              <a:t>В-третьих</a:t>
            </a:r>
            <a:r>
              <a:rPr lang="ru-RU" sz="1600" dirty="0">
                <a:solidFill>
                  <a:srgbClr val="000000"/>
                </a:solidFill>
                <a:latin typeface="Times New Roman" panose="02020603050405020304" pitchFamily="18" charset="0"/>
                <a:cs typeface="Times New Roman" panose="02020603050405020304" pitchFamily="18" charset="0"/>
              </a:rPr>
              <a:t>, нужно обеспечить высокие вкусовые качества приготовленных блюд. При этом еда для ребенка не должна быть избыточно соленой, сладкой или терпкой. Не стоит исключать сахар, соль при приготовлении пищи, иначе дети откажутся есть, но лучше все же немного недосаливать. Со временем ребенок привыкнет к такой пище, что поможет сохранить ему здоровье во взрослой </a:t>
            </a:r>
            <a:r>
              <a:rPr lang="ru-RU" sz="1600" dirty="0" smtClean="0">
                <a:solidFill>
                  <a:srgbClr val="000000"/>
                </a:solidFill>
                <a:latin typeface="Times New Roman" panose="02020603050405020304" pitchFamily="18" charset="0"/>
                <a:cs typeface="Times New Roman" panose="02020603050405020304" pitchFamily="18" charset="0"/>
              </a:rPr>
              <a:t>жизни.</a:t>
            </a:r>
            <a:endParaRPr lang="ru-RU" sz="1600" dirty="0">
              <a:solidFill>
                <a:srgbClr val="444444"/>
              </a:solidFill>
              <a:latin typeface="Times New Roman" panose="02020603050405020304" pitchFamily="18" charset="0"/>
              <a:cs typeface="Times New Roman" panose="02020603050405020304" pitchFamily="18" charset="0"/>
            </a:endParaRPr>
          </a:p>
          <a:p>
            <a:pPr algn="just"/>
            <a:r>
              <a:rPr lang="ru-RU" sz="1600" b="1" dirty="0">
                <a:solidFill>
                  <a:srgbClr val="000000"/>
                </a:solidFill>
                <a:latin typeface="Times New Roman" panose="02020603050405020304" pitchFamily="18" charset="0"/>
                <a:cs typeface="Times New Roman" panose="02020603050405020304" pitchFamily="18" charset="0"/>
              </a:rPr>
              <a:t>В-четвертых</a:t>
            </a:r>
            <a:r>
              <a:rPr lang="ru-RU" sz="1600" dirty="0">
                <a:solidFill>
                  <a:srgbClr val="000000"/>
                </a:solidFill>
                <a:latin typeface="Times New Roman" panose="02020603050405020304" pitchFamily="18" charset="0"/>
                <a:cs typeface="Times New Roman" panose="02020603050405020304" pitchFamily="18" charset="0"/>
              </a:rPr>
              <a:t>, пища должна химически «щадить» ребенка. Жареное не рекомендуется детям до 6 </a:t>
            </a:r>
            <a:r>
              <a:rPr lang="ru-RU" sz="1600" dirty="0" smtClean="0">
                <a:solidFill>
                  <a:srgbClr val="000000"/>
                </a:solidFill>
                <a:latin typeface="Times New Roman" panose="02020603050405020304" pitchFamily="18" charset="0"/>
                <a:cs typeface="Times New Roman" panose="02020603050405020304" pitchFamily="18" charset="0"/>
              </a:rPr>
              <a:t>лет.</a:t>
            </a:r>
          </a:p>
          <a:p>
            <a:pPr algn="just"/>
            <a:r>
              <a:rPr lang="ru-RU" sz="1600" b="1" dirty="0" smtClean="0">
                <a:solidFill>
                  <a:srgbClr val="000000"/>
                </a:solidFill>
                <a:latin typeface="Times New Roman" panose="02020603050405020304" pitchFamily="18" charset="0"/>
                <a:cs typeface="Times New Roman" panose="02020603050405020304" pitchFamily="18" charset="0"/>
              </a:rPr>
              <a:t>В-пятых</a:t>
            </a:r>
            <a:r>
              <a:rPr lang="ru-RU" sz="1600" dirty="0">
                <a:solidFill>
                  <a:srgbClr val="000000"/>
                </a:solidFill>
                <a:latin typeface="Times New Roman" panose="02020603050405020304" pitchFamily="18" charset="0"/>
                <a:cs typeface="Times New Roman" panose="02020603050405020304" pitchFamily="18" charset="0"/>
              </a:rPr>
              <a:t>, для сбалансированного и полноценного питания необходимо ежедневно включать в детский рацион молочные продукты, фрукты и овощи.</a:t>
            </a:r>
            <a:endParaRPr lang="ru-RU" sz="1600" dirty="0">
              <a:solidFill>
                <a:srgbClr val="444444"/>
              </a:solidFill>
              <a:latin typeface="Times New Roman" panose="02020603050405020304" pitchFamily="18" charset="0"/>
              <a:cs typeface="Times New Roman" panose="02020603050405020304" pitchFamily="18" charset="0"/>
            </a:endParaRPr>
          </a:p>
          <a:p>
            <a:pPr algn="just"/>
            <a:r>
              <a:rPr lang="ru-RU" sz="1600" b="1" dirty="0">
                <a:solidFill>
                  <a:srgbClr val="000000"/>
                </a:solidFill>
                <a:latin typeface="Times New Roman" panose="02020603050405020304" pitchFamily="18" charset="0"/>
                <a:cs typeface="Times New Roman" panose="02020603050405020304" pitchFamily="18" charset="0"/>
              </a:rPr>
              <a:t>В-шестых</a:t>
            </a:r>
            <a:r>
              <a:rPr lang="ru-RU" sz="1600" dirty="0">
                <a:solidFill>
                  <a:srgbClr val="000000"/>
                </a:solidFill>
                <a:latin typeface="Times New Roman" panose="02020603050405020304" pitchFamily="18" charset="0"/>
                <a:cs typeface="Times New Roman" panose="02020603050405020304" pitchFamily="18" charset="0"/>
              </a:rPr>
              <a:t>, соблюдать режим питания. Перерыв между приемами пищи должен составлять не более 3–4 часов и не менее полутора часов</a:t>
            </a:r>
            <a:r>
              <a:rPr lang="ru-RU" sz="1600" dirty="0" smtClean="0">
                <a:solidFill>
                  <a:srgbClr val="000000"/>
                </a:solidFill>
                <a:latin typeface="Times New Roman" panose="02020603050405020304" pitchFamily="18" charset="0"/>
                <a:cs typeface="Times New Roman" panose="02020603050405020304" pitchFamily="18" charset="0"/>
              </a:rPr>
              <a:t>.</a:t>
            </a:r>
          </a:p>
          <a:p>
            <a:pPr algn="just"/>
            <a:r>
              <a:rPr lang="ru-RU" sz="1600" b="1" dirty="0" smtClean="0">
                <a:solidFill>
                  <a:srgbClr val="000000"/>
                </a:solidFill>
                <a:latin typeface="Times New Roman" panose="02020603050405020304" pitchFamily="18" charset="0"/>
                <a:cs typeface="Times New Roman" panose="02020603050405020304" pitchFamily="18" charset="0"/>
              </a:rPr>
              <a:t>В-седьмых</a:t>
            </a:r>
            <a:r>
              <a:rPr lang="ru-RU" sz="1600" dirty="0" smtClean="0">
                <a:solidFill>
                  <a:srgbClr val="000000"/>
                </a:solidFill>
                <a:latin typeface="Times New Roman" panose="02020603050405020304" pitchFamily="18" charset="0"/>
                <a:cs typeface="Times New Roman" panose="02020603050405020304" pitchFamily="18" charset="0"/>
              </a:rPr>
              <a:t>, в весенне-зимний период необходимо принимать витамины.</a:t>
            </a:r>
            <a:r>
              <a:rPr lang="ru-RU" sz="1600" dirty="0">
                <a:solidFill>
                  <a:srgbClr val="000000"/>
                </a:solidFill>
                <a:latin typeface="Times New Roman" panose="02020603050405020304" pitchFamily="18" charset="0"/>
                <a:cs typeface="Times New Roman" panose="02020603050405020304" pitchFamily="18" charset="0"/>
              </a:rPr>
              <a:t/>
            </a:r>
            <a:br>
              <a:rPr lang="ru-RU" sz="1600" dirty="0">
                <a:solidFill>
                  <a:srgbClr val="000000"/>
                </a:solidFill>
                <a:latin typeface="Times New Roman" panose="02020603050405020304" pitchFamily="18" charset="0"/>
                <a:cs typeface="Times New Roman" panose="02020603050405020304" pitchFamily="18" charset="0"/>
              </a:rPr>
            </a:br>
            <a:r>
              <a:rPr lang="ru-RU" sz="1600" dirty="0" smtClean="0">
                <a:solidFill>
                  <a:srgbClr val="000000"/>
                </a:solidFill>
                <a:latin typeface="Times New Roman" panose="02020603050405020304" pitchFamily="18" charset="0"/>
                <a:cs typeface="Times New Roman" panose="02020603050405020304" pitchFamily="18" charset="0"/>
              </a:rPr>
              <a:t>   </a:t>
            </a:r>
            <a:r>
              <a:rPr lang="ru-RU" sz="1600" b="1" dirty="0" smtClean="0">
                <a:solidFill>
                  <a:srgbClr val="000000"/>
                </a:solidFill>
                <a:latin typeface="Times New Roman" panose="02020603050405020304" pitchFamily="18" charset="0"/>
                <a:cs typeface="Times New Roman" panose="02020603050405020304" pitchFamily="18" charset="0"/>
              </a:rPr>
              <a:t>Ну </a:t>
            </a:r>
            <a:r>
              <a:rPr lang="ru-RU" sz="1600" b="1" dirty="0">
                <a:solidFill>
                  <a:srgbClr val="000000"/>
                </a:solidFill>
                <a:latin typeface="Times New Roman" panose="02020603050405020304" pitchFamily="18" charset="0"/>
                <a:cs typeface="Times New Roman" panose="02020603050405020304" pitchFamily="18" charset="0"/>
              </a:rPr>
              <a:t>и конечно же, ребенок должен есть с аппетитом и не переедать!</a:t>
            </a:r>
            <a:br>
              <a:rPr lang="ru-RU" sz="1600" b="1"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При соблюдении этих простых правил родители помогут своему ребенку вырасти здоровым, счастливым и научат правильно относиться к еде как основному источнику энергии для жизнедеятельности и хорошего настроения.</a:t>
            </a:r>
            <a:endParaRPr lang="ru-RU" sz="16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70630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292080" y="508111"/>
            <a:ext cx="3456384" cy="4524315"/>
          </a:xfrm>
          <a:prstGeom prst="rect">
            <a:avLst/>
          </a:prstGeom>
          <a:noFill/>
          <a:ln w="9525">
            <a:noFill/>
            <a:miter lim="800000"/>
            <a:headEnd/>
            <a:tailEnd/>
          </a:ln>
        </p:spPr>
        <p:txBody>
          <a:bodyPr wrap="square">
            <a:spAutoFit/>
          </a:bodyPr>
          <a:lstStyle/>
          <a:p>
            <a:pPr algn="just"/>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дошкольников необходимо 5-разовое питание, которое должно состоять из 3 основных приемов пищи – завтрак, обед, ужин, и 2 дополнительных, легких «перекусов» - второй завтрак и полдник. Завтрак, обед и ужин обязательно должны включать в себя горячие блюда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Завтрак должен составлять по калорийности 25% от суточной нормы питания, обед - 40%, ужин – 20-25%. На второй завтрак и полдник можно предложить ребенку фрукты, молочные продукты, выпечку. </a:t>
            </a:r>
            <a:r>
              <a:rPr lang="ru-RU" sz="2000"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rcRect/>
          <a:stretch>
            <a:fillRect/>
          </a:stretch>
        </p:blipFill>
        <p:spPr bwMode="auto">
          <a:xfrm>
            <a:off x="4295775" y="3152775"/>
            <a:ext cx="552450" cy="552450"/>
          </a:xfrm>
          <a:prstGeom prst="rect">
            <a:avLst/>
          </a:prstGeom>
          <a:noFill/>
          <a:ln w="9525">
            <a:noFill/>
            <a:miter lim="800000"/>
            <a:headEnd/>
            <a:tailEnd/>
          </a:ln>
        </p:spPr>
      </p:pic>
      <p:pic>
        <p:nvPicPr>
          <p:cNvPr id="2050" name="Picture 2" descr="http://ds-rodnichok.ru/wp-content/uploads/2017/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81" y="630451"/>
            <a:ext cx="4718571" cy="42796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5277107"/>
            <a:ext cx="8409314" cy="1200329"/>
          </a:xfrm>
          <a:prstGeom prst="rect">
            <a:avLst/>
          </a:prstGeom>
        </p:spPr>
        <p:txBody>
          <a:bodyPr wrap="square">
            <a:spAutoFit/>
          </a:bodyPr>
          <a:lstStyle/>
          <a:p>
            <a:pPr algn="just"/>
            <a:r>
              <a:rPr lang="ru-RU" dirty="0" smtClean="0">
                <a:latin typeface="Times New Roman" pitchFamily="18" charset="0"/>
                <a:cs typeface="Times New Roman" pitchFamily="18" charset="0"/>
              </a:rPr>
              <a:t>     Рассмотрите </a:t>
            </a:r>
            <a:r>
              <a:rPr lang="ru-RU" dirty="0">
                <a:latin typeface="Times New Roman" pitchFamily="18" charset="0"/>
                <a:cs typeface="Times New Roman" pitchFamily="18" charset="0"/>
              </a:rPr>
              <a:t>вместе с ребёнком пирамиду питания. Расскажите, какие продукты полезны и почему</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Сладостей – конфет, шоколада и пирожных нужно есть как можно меньше. От сладкого разрушаются зубы, появляются высыпания на коже.</a:t>
            </a:r>
          </a:p>
          <a:p>
            <a:pPr algn="just"/>
            <a:endParaRPr lang="ru-RU" dirty="0">
              <a:latin typeface="Times New Roman" pitchFamily="18" charset="0"/>
              <a:cs typeface="Times New Roman" pitchFamily="18" charset="0"/>
            </a:endParaRPr>
          </a:p>
        </p:txBody>
      </p:sp>
    </p:spTree>
  </p:cSld>
  <p:clrMapOvr>
    <a:masterClrMapping/>
  </p:clrMapOvr>
  <p:transition spd="slow" advTm="181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95606" y="936936"/>
            <a:ext cx="8510734" cy="4572000"/>
          </a:xfrm>
        </p:spPr>
        <p:txBody>
          <a:bodyPr>
            <a:noAutofit/>
          </a:bodyPr>
          <a:lstStyle/>
          <a:p>
            <a:pPr algn="just"/>
            <a:r>
              <a:rPr lang="ru-RU" sz="1800" dirty="0">
                <a:latin typeface="Times New Roman" panose="02020603050405020304" pitchFamily="18" charset="0"/>
                <a:cs typeface="Times New Roman" panose="02020603050405020304" pitchFamily="18" charset="0"/>
              </a:rPr>
              <a:t>Прогулки и активные игры на свежем воздухе должны обязательно ежедневно присутствовать в жизни ребенка. Физическая активность необходима детям для развития, для того, чтобы «выплеснуть энергию», и просто для хорошего настроения</a:t>
            </a:r>
            <a:r>
              <a:rPr lang="ru-RU" sz="1800" dirty="0" smtClean="0">
                <a:latin typeface="Times New Roman" panose="02020603050405020304" pitchFamily="18" charset="0"/>
                <a:cs typeface="Times New Roman" panose="02020603050405020304" pitchFamily="18" charset="0"/>
              </a:rPr>
              <a:t>.</a:t>
            </a:r>
          </a:p>
          <a:p>
            <a:pPr algn="just"/>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Пребывание на свежем воздухе положительно влияет на обмен веществ, способствует повышению аппетита, усвояемости питательных веществ, особенно белкового компонента пищи.</a:t>
            </a:r>
          </a:p>
          <a:p>
            <a:pPr algn="just"/>
            <a:r>
              <a:rPr lang="ru-RU" sz="1800" dirty="0">
                <a:latin typeface="Times New Roman" panose="02020603050405020304" pitchFamily="18" charset="0"/>
                <a:cs typeface="Times New Roman" panose="02020603050405020304" pitchFamily="18" charset="0"/>
              </a:rPr>
              <a:t>Желательно гулять с ребенком в любую погоду, за исключением сильного дождя и мороза. Дети на улице активно двигаются, поэтому мерзнут меньше, чем взрослые, стоящие на месте и присматривающие за ними.</a:t>
            </a:r>
          </a:p>
          <a:p>
            <a:pPr algn="just"/>
            <a:r>
              <a:rPr lang="ru-RU" sz="1800" dirty="0" smtClean="0">
                <a:latin typeface="Times New Roman" panose="02020603050405020304" pitchFamily="18" charset="0"/>
                <a:cs typeface="Times New Roman" panose="02020603050405020304" pitchFamily="18" charset="0"/>
              </a:rPr>
              <a:t>Одежда, обувь должна быть по сезону и по размеру.</a:t>
            </a:r>
          </a:p>
        </p:txBody>
      </p:sp>
      <p:sp>
        <p:nvSpPr>
          <p:cNvPr id="4" name="Заголовок 1"/>
          <p:cNvSpPr>
            <a:spLocks noGrp="1"/>
          </p:cNvSpPr>
          <p:nvPr>
            <p:ph type="title"/>
          </p:nvPr>
        </p:nvSpPr>
        <p:spPr>
          <a:xfrm>
            <a:off x="412073" y="260648"/>
            <a:ext cx="8394267" cy="510602"/>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a:ln/>
                <a:solidFill>
                  <a:srgbClr val="FF0000"/>
                </a:solidFill>
                <a:latin typeface="Times New Roman" panose="02020603050405020304" pitchFamily="18" charset="0"/>
                <a:cs typeface="Times New Roman" panose="02020603050405020304" pitchFamily="18" charset="0"/>
              </a:rPr>
              <a:t>4</a:t>
            </a:r>
            <a:r>
              <a:rPr lang="ru-RU" sz="2800" b="1" dirty="0" smtClean="0">
                <a:ln/>
                <a:solidFill>
                  <a:srgbClr val="FF0000"/>
                </a:solidFill>
                <a:latin typeface="Times New Roman" panose="02020603050405020304" pitchFamily="18" charset="0"/>
                <a:cs typeface="Times New Roman" panose="02020603050405020304" pitchFamily="18" charset="0"/>
              </a:rPr>
              <a:t>. </a:t>
            </a:r>
            <a:r>
              <a:rPr lang="ru-RU" sz="2800" b="1" dirty="0">
                <a:ln/>
                <a:solidFill>
                  <a:srgbClr val="FF0000"/>
                </a:solidFill>
                <a:latin typeface="Times New Roman" panose="02020603050405020304" pitchFamily="18" charset="0"/>
                <a:cs typeface="Times New Roman" panose="02020603050405020304" pitchFamily="18" charset="0"/>
              </a:rPr>
              <a:t>Ежедневные прогулки на свежем </a:t>
            </a:r>
            <a:r>
              <a:rPr lang="ru-RU" sz="2800" b="1" dirty="0" smtClean="0">
                <a:ln/>
                <a:solidFill>
                  <a:srgbClr val="FF0000"/>
                </a:solidFill>
                <a:latin typeface="Times New Roman" panose="02020603050405020304" pitchFamily="18" charset="0"/>
                <a:cs typeface="Times New Roman" panose="02020603050405020304" pitchFamily="18" charset="0"/>
              </a:rPr>
              <a:t>воздухе</a:t>
            </a:r>
            <a:endParaRPr lang="ru-RU" sz="2800" b="1" dirty="0">
              <a:ln/>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39960" y="4354774"/>
            <a:ext cx="8264383"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ru-RU" b="1" u="sng" dirty="0">
                <a:solidFill>
                  <a:srgbClr val="000000"/>
                </a:solidFill>
                <a:latin typeface="Times New Roman" panose="02020603050405020304" pitchFamily="18" charset="0"/>
              </a:rPr>
              <a:t>Когда гулять нельзя?</a:t>
            </a:r>
            <a:endParaRPr lang="ru-RU" dirty="0">
              <a:solidFill>
                <a:srgbClr val="676A6C"/>
              </a:solidFill>
              <a:latin typeface="Trebuchet MS" panose="020B0603020202020204" pitchFamily="34" charset="0"/>
            </a:endParaRPr>
          </a:p>
          <a:p>
            <a:pPr algn="just">
              <a:spcAft>
                <a:spcPts val="0"/>
              </a:spcAft>
            </a:pPr>
            <a:r>
              <a:rPr lang="ru-RU" dirty="0">
                <a:solidFill>
                  <a:srgbClr val="000000"/>
                </a:solidFill>
                <a:latin typeface="Trebuchet MS" panose="020B0603020202020204" pitchFamily="34" charset="0"/>
              </a:rPr>
              <a:t>— </a:t>
            </a:r>
            <a:r>
              <a:rPr lang="ru-RU" dirty="0">
                <a:solidFill>
                  <a:srgbClr val="000000"/>
                </a:solidFill>
                <a:latin typeface="Times New Roman" panose="02020603050405020304" pitchFamily="18" charset="0"/>
              </a:rPr>
              <a:t>Нельзя гулять, когда ребенок болен (высокая температура, слабость, боль), тем более, если болезнь заразна, чтобы не заражать других людей.</a:t>
            </a:r>
            <a:endParaRPr lang="ru-RU" dirty="0">
              <a:solidFill>
                <a:srgbClr val="676A6C"/>
              </a:solidFill>
              <a:latin typeface="Trebuchet MS" panose="020B0603020202020204" pitchFamily="34" charset="0"/>
            </a:endParaRPr>
          </a:p>
          <a:p>
            <a:pPr algn="just">
              <a:spcAft>
                <a:spcPts val="0"/>
              </a:spcAft>
            </a:pPr>
            <a:r>
              <a:rPr lang="ru-RU" dirty="0">
                <a:solidFill>
                  <a:srgbClr val="000000"/>
                </a:solidFill>
                <a:latin typeface="Trebuchet MS" panose="020B0603020202020204" pitchFamily="34" charset="0"/>
              </a:rPr>
              <a:t>— </a:t>
            </a:r>
            <a:r>
              <a:rPr lang="ru-RU" dirty="0">
                <a:solidFill>
                  <a:srgbClr val="000000"/>
                </a:solidFill>
                <a:latin typeface="Times New Roman" panose="02020603050405020304" pitchFamily="18" charset="0"/>
              </a:rPr>
              <a:t>Но в период выздоровления гулять можно и нужно. Свежий прохладный воздух способствует выздоровлению. Особенно при болезнях дыхательных путей. Так как он способствует разжижению слизи. На улице ребенок будет эффективно кашлять, отхаркивая мокроту. Это хорошо, и не является признаком ухудшения его состояния!</a:t>
            </a:r>
            <a:endParaRPr lang="ru-RU" b="0" i="0" dirty="0">
              <a:solidFill>
                <a:srgbClr val="676A6C"/>
              </a:solidFill>
              <a:effectLst/>
              <a:latin typeface="Trebuchet MS" panose="020B0603020202020204" pitchFamily="34" charset="0"/>
            </a:endParaRPr>
          </a:p>
        </p:txBody>
      </p:sp>
    </p:spTree>
    <p:extLst>
      <p:ext uri="{BB962C8B-B14F-4D97-AF65-F5344CB8AC3E}">
        <p14:creationId xmlns:p14="http://schemas.microsoft.com/office/powerpoint/2010/main" val="18213003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305094"/>
            <a:ext cx="8250251" cy="510602"/>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a:ln/>
                <a:solidFill>
                  <a:srgbClr val="FF0000"/>
                </a:solidFill>
                <a:latin typeface="Times New Roman" panose="02020603050405020304" pitchFamily="18" charset="0"/>
                <a:cs typeface="Times New Roman" panose="02020603050405020304" pitchFamily="18" charset="0"/>
              </a:rPr>
              <a:t>5. </a:t>
            </a:r>
            <a:r>
              <a:rPr lang="ru-RU" sz="2800" b="1" dirty="0" smtClean="0">
                <a:ln/>
                <a:solidFill>
                  <a:srgbClr val="FF0000"/>
                </a:solidFill>
                <a:latin typeface="Times New Roman" panose="02020603050405020304" pitchFamily="18" charset="0"/>
                <a:cs typeface="Times New Roman" panose="02020603050405020304" pitchFamily="18" charset="0"/>
              </a:rPr>
              <a:t>Соблюдение гигиены</a:t>
            </a:r>
            <a:endParaRPr lang="ru-RU" sz="2800" b="1" dirty="0">
              <a:ln/>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7" y="772410"/>
            <a:ext cx="8250250" cy="6001643"/>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Соблюдение правил личной гигиены - залог здоровья ребенка.</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Крайне </a:t>
            </a:r>
            <a:r>
              <a:rPr lang="ru-RU" sz="1600" dirty="0">
                <a:latin typeface="Times New Roman" panose="02020603050405020304" pitchFamily="18" charset="0"/>
                <a:cs typeface="Times New Roman" panose="02020603050405020304" pitchFamily="18" charset="0"/>
              </a:rPr>
              <a:t>важно приучить ребенка тщательно и достаточно часто мыть руки, чтобы предупредить глистные заражения и кишечные инфекции, которые называются болезнями грязных рук. </a:t>
            </a:r>
            <a:endParaRPr lang="ru-RU"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Ежедневно </a:t>
            </a:r>
            <a:r>
              <a:rPr lang="ru-RU" sz="1600" dirty="0">
                <a:latin typeface="Times New Roman" panose="02020603050405020304" pitchFamily="18" charset="0"/>
                <a:cs typeface="Times New Roman" panose="02020603050405020304" pitchFamily="18" charset="0"/>
              </a:rPr>
              <a:t>перед сном надо мыть лицо, шею, руки, ноги, а утром кроме умывания обтирать все тело. Кроме ежедневного умывания необходимо еженедельно мыть все тело горячей водой (t 35- 37 градусов С). Горячая вода усиливает выделения потовых и сальных желез, расширяет поры кожи, поэтому легче смывается грязь. У ребенка должно быть свое полотенце для лица и рук, отдельное полотенце для ног</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Ногти на руках и ногах - место скопления грязи, микробов, поэтому их надо тщательно мыть и коротко стричь. </a:t>
            </a:r>
            <a:endParaRPr lang="ru-RU" sz="16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Волосы </a:t>
            </a:r>
            <a:r>
              <a:rPr lang="ru-RU" sz="1600" dirty="0">
                <a:latin typeface="Times New Roman" panose="02020603050405020304" pitchFamily="18" charset="0"/>
                <a:cs typeface="Times New Roman" panose="02020603050405020304" pitchFamily="18" charset="0"/>
              </a:rPr>
              <a:t>необходимо ежедневно расчесывать. У каждого ребенка должна быть своя расческа, без острых зубьев</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Особенно тщательно родители должны следить за полостью рта детей. Врачи советуют начинать чистить зубы ребенка с двух лет. </a:t>
            </a:r>
            <a:r>
              <a:rPr lang="ru-RU" sz="1600" dirty="0" smtClean="0">
                <a:latin typeface="Times New Roman" panose="02020603050405020304" pitchFamily="18" charset="0"/>
                <a:cs typeface="Times New Roman" panose="02020603050405020304" pitchFamily="18" charset="0"/>
              </a:rPr>
              <a:t>Чистить </a:t>
            </a:r>
            <a:r>
              <a:rPr lang="ru-RU" sz="1600" dirty="0">
                <a:latin typeface="Times New Roman" panose="02020603050405020304" pitchFamily="18" charset="0"/>
                <a:cs typeface="Times New Roman" panose="02020603050405020304" pitchFamily="18" charset="0"/>
              </a:rPr>
              <a:t>зубы рекомендуется утром и вечером умеренно жесткой щеткой сверху вниз и снизу-вверх. Особенно важно чистить зубы после ужина, чтобы они оставались чистыми всю ночь, когда слюна образуется с очень небольшим количеством. После еды зубы споласкивают водой, чтобы удалить остатки пищи.</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Приучайте </a:t>
            </a:r>
            <a:r>
              <a:rPr lang="ru-RU" sz="1600" dirty="0">
                <a:latin typeface="Times New Roman" panose="02020603050405020304" pitchFamily="18" charset="0"/>
                <a:cs typeface="Times New Roman" panose="02020603050405020304" pitchFamily="18" charset="0"/>
              </a:rPr>
              <a:t>детей мыть фрукты и овощи перед их употреблением. Немытые овощи, фрукты и ягоды - источник инфекции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Родители обязаны воспитывать у детей бережное отношение к книгам, игрушкам, мебели, привычку замечать и устранять беспорядок, поддерживать чистоту в доме</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ctr"/>
            <a:r>
              <a:rPr lang="ru-RU" sz="1600" b="1" u="sng" dirty="0">
                <a:latin typeface="Times New Roman" panose="02020603050405020304" pitchFamily="18" charset="0"/>
                <a:cs typeface="Times New Roman" panose="02020603050405020304" pitchFamily="18" charset="0"/>
              </a:rPr>
              <a:t>Показывайте личный пример привычки к </a:t>
            </a:r>
            <a:r>
              <a:rPr lang="ru-RU" sz="1600" b="1" u="sng" dirty="0" smtClean="0">
                <a:latin typeface="Times New Roman" panose="02020603050405020304" pitchFamily="18" charset="0"/>
                <a:cs typeface="Times New Roman" panose="02020603050405020304" pitchFamily="18" charset="0"/>
              </a:rPr>
              <a:t>чистоте!</a:t>
            </a:r>
            <a:endParaRPr lang="ru-RU" sz="16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09153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pbs.twimg.com/media/EGfG7lzWkAI0BKB.jpg:large"/>
          <p:cNvPicPr>
            <a:picLocks noChangeAspect="1" noChangeArrowheads="1"/>
          </p:cNvPicPr>
          <p:nvPr/>
        </p:nvPicPr>
        <p:blipFill>
          <a:blip r:embed="rId2" cstate="print"/>
          <a:srcRect/>
          <a:stretch>
            <a:fillRect/>
          </a:stretch>
        </p:blipFill>
        <p:spPr bwMode="auto">
          <a:xfrm>
            <a:off x="899592" y="188640"/>
            <a:ext cx="2325216" cy="3076218"/>
          </a:xfrm>
          <a:prstGeom prst="rect">
            <a:avLst/>
          </a:prstGeom>
          <a:noFill/>
        </p:spPr>
      </p:pic>
      <p:pic>
        <p:nvPicPr>
          <p:cNvPr id="36868" name="Picture 4" descr="https://zhdumalisha.ru/wp-content/uploads/2017/03/pochemu-nuzhno-chistit-zuby.jpeg"/>
          <p:cNvPicPr>
            <a:picLocks noChangeAspect="1" noChangeArrowheads="1"/>
          </p:cNvPicPr>
          <p:nvPr/>
        </p:nvPicPr>
        <p:blipFill>
          <a:blip r:embed="rId3" cstate="print"/>
          <a:srcRect/>
          <a:stretch>
            <a:fillRect/>
          </a:stretch>
        </p:blipFill>
        <p:spPr bwMode="auto">
          <a:xfrm>
            <a:off x="3347864" y="188640"/>
            <a:ext cx="2324958" cy="3049127"/>
          </a:xfrm>
          <a:prstGeom prst="rect">
            <a:avLst/>
          </a:prstGeom>
          <a:noFill/>
        </p:spPr>
      </p:pic>
      <p:pic>
        <p:nvPicPr>
          <p:cNvPr id="36870" name="Picture 6" descr="https://cdek.market/images/detailed/12968/0024_1.jpg"/>
          <p:cNvPicPr>
            <a:picLocks noChangeAspect="1" noChangeArrowheads="1"/>
          </p:cNvPicPr>
          <p:nvPr/>
        </p:nvPicPr>
        <p:blipFill>
          <a:blip r:embed="rId4" cstate="print"/>
          <a:srcRect r="50000"/>
          <a:stretch>
            <a:fillRect/>
          </a:stretch>
        </p:blipFill>
        <p:spPr bwMode="auto">
          <a:xfrm>
            <a:off x="5796136" y="188640"/>
            <a:ext cx="2304256" cy="3054380"/>
          </a:xfrm>
          <a:prstGeom prst="rect">
            <a:avLst/>
          </a:prstGeom>
          <a:noFill/>
        </p:spPr>
      </p:pic>
      <p:pic>
        <p:nvPicPr>
          <p:cNvPr id="7" name="Picture 6" descr="https://cdek.market/images/detailed/12968/0024_1.jpg"/>
          <p:cNvPicPr>
            <a:picLocks noChangeAspect="1" noChangeArrowheads="1"/>
          </p:cNvPicPr>
          <p:nvPr/>
        </p:nvPicPr>
        <p:blipFill>
          <a:blip r:embed="rId4" cstate="print"/>
          <a:srcRect l="50000"/>
          <a:stretch>
            <a:fillRect/>
          </a:stretch>
        </p:blipFill>
        <p:spPr bwMode="auto">
          <a:xfrm>
            <a:off x="899592" y="3645023"/>
            <a:ext cx="2304256" cy="3054379"/>
          </a:xfrm>
          <a:prstGeom prst="rect">
            <a:avLst/>
          </a:prstGeom>
          <a:noFill/>
        </p:spPr>
      </p:pic>
      <p:pic>
        <p:nvPicPr>
          <p:cNvPr id="36877" name="Picture 13" descr="C:\Users\Newcomp\Desktop\1512 razv.jpg"/>
          <p:cNvPicPr>
            <a:picLocks noChangeAspect="1" noChangeArrowheads="1"/>
          </p:cNvPicPr>
          <p:nvPr/>
        </p:nvPicPr>
        <p:blipFill>
          <a:blip r:embed="rId5" cstate="print"/>
          <a:srcRect t="585" r="50000"/>
          <a:stretch>
            <a:fillRect/>
          </a:stretch>
        </p:blipFill>
        <p:spPr bwMode="auto">
          <a:xfrm>
            <a:off x="3347864" y="3645024"/>
            <a:ext cx="2304256" cy="3010069"/>
          </a:xfrm>
          <a:prstGeom prst="rect">
            <a:avLst/>
          </a:prstGeom>
          <a:noFill/>
        </p:spPr>
      </p:pic>
      <p:pic>
        <p:nvPicPr>
          <p:cNvPr id="13" name="Picture 13" descr="C:\Users\Newcomp\Desktop\1512 razv.jpg"/>
          <p:cNvPicPr>
            <a:picLocks noChangeAspect="1" noChangeArrowheads="1"/>
          </p:cNvPicPr>
          <p:nvPr/>
        </p:nvPicPr>
        <p:blipFill>
          <a:blip r:embed="rId5" cstate="print"/>
          <a:srcRect l="50000" t="585"/>
          <a:stretch>
            <a:fillRect/>
          </a:stretch>
        </p:blipFill>
        <p:spPr bwMode="auto">
          <a:xfrm>
            <a:off x="5796136" y="3645024"/>
            <a:ext cx="2304256" cy="3010069"/>
          </a:xfrm>
          <a:prstGeom prst="rect">
            <a:avLst/>
          </a:prstGeom>
          <a:noFill/>
        </p:spPr>
      </p:pic>
      <p:sp>
        <p:nvSpPr>
          <p:cNvPr id="14" name="Прямоугольник 13"/>
          <p:cNvSpPr/>
          <p:nvPr/>
        </p:nvSpPr>
        <p:spPr>
          <a:xfrm>
            <a:off x="1268081" y="3237767"/>
            <a:ext cx="6463821" cy="369332"/>
          </a:xfrm>
          <a:prstGeom prst="rect">
            <a:avLst/>
          </a:prstGeom>
        </p:spPr>
        <p:txBody>
          <a:bodyPr wrap="none">
            <a:spAutoFit/>
          </a:bodyPr>
          <a:lstStyle/>
          <a:p>
            <a:r>
              <a:rPr lang="ru-RU" b="1" dirty="0" smtClean="0">
                <a:latin typeface="Times New Roman" pitchFamily="18" charset="0"/>
                <a:cs typeface="Times New Roman" pitchFamily="18" charset="0"/>
              </a:rPr>
              <a:t>Расскажите детям о гигиене и необходимости её соблюдения</a:t>
            </a:r>
            <a:endParaRPr lang="ru-RU"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7" y="291239"/>
            <a:ext cx="8394267" cy="582610"/>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smtClean="0">
                <a:ln/>
                <a:solidFill>
                  <a:srgbClr val="FF0000"/>
                </a:solidFill>
                <a:latin typeface="Times New Roman" panose="02020603050405020304" pitchFamily="18" charset="0"/>
                <a:cs typeface="Times New Roman" panose="02020603050405020304" pitchFamily="18" charset="0"/>
              </a:rPr>
              <a:t>6. </a:t>
            </a:r>
            <a:r>
              <a:rPr lang="ru-RU" sz="2800" b="1" dirty="0">
                <a:ln/>
                <a:solidFill>
                  <a:srgbClr val="FF0000"/>
                </a:solidFill>
                <a:latin typeface="Times New Roman" panose="02020603050405020304" pitchFamily="18" charset="0"/>
                <a:cs typeface="Times New Roman" panose="02020603050405020304" pitchFamily="18" charset="0"/>
              </a:rPr>
              <a:t>Занятия спортом, утренняя </a:t>
            </a:r>
            <a:r>
              <a:rPr lang="ru-RU" sz="2800" b="1" dirty="0" smtClean="0">
                <a:ln/>
                <a:solidFill>
                  <a:srgbClr val="FF0000"/>
                </a:solidFill>
                <a:latin typeface="Times New Roman" panose="02020603050405020304" pitchFamily="18" charset="0"/>
                <a:cs typeface="Times New Roman" panose="02020603050405020304" pitchFamily="18" charset="0"/>
              </a:rPr>
              <a:t>гимнастика</a:t>
            </a:r>
            <a:endParaRPr lang="ru-RU" sz="2800" b="1" dirty="0">
              <a:ln/>
              <a:solidFill>
                <a:srgbClr val="FF0000"/>
              </a:solidFill>
              <a:latin typeface="Times New Roman" panose="02020603050405020304" pitchFamily="18" charset="0"/>
              <a:cs typeface="Times New Roman" panose="02020603050405020304" pitchFamily="18" charset="0"/>
            </a:endParaRPr>
          </a:p>
        </p:txBody>
      </p:sp>
      <p:pic>
        <p:nvPicPr>
          <p:cNvPr id="8194" name="Picture 2" descr="https://avatars.mds.yandex.net/get-pdb/1704142/ea4d6497-571e-44e8-a316-3c52dcff4ea8/s1200"/>
          <p:cNvPicPr>
            <a:picLocks noChangeAspect="1" noChangeArrowheads="1"/>
          </p:cNvPicPr>
          <p:nvPr/>
        </p:nvPicPr>
        <p:blipFill>
          <a:blip r:embed="rId2" cstate="print"/>
          <a:srcRect/>
          <a:stretch>
            <a:fillRect/>
          </a:stretch>
        </p:blipFill>
        <p:spPr bwMode="auto">
          <a:xfrm>
            <a:off x="4860032" y="4659257"/>
            <a:ext cx="3960440" cy="2036326"/>
          </a:xfrm>
          <a:prstGeom prst="rect">
            <a:avLst/>
          </a:prstGeom>
          <a:noFill/>
        </p:spPr>
      </p:pic>
      <p:sp>
        <p:nvSpPr>
          <p:cNvPr id="2" name="Прямоугольник 1"/>
          <p:cNvSpPr/>
          <p:nvPr/>
        </p:nvSpPr>
        <p:spPr>
          <a:xfrm>
            <a:off x="323527" y="819443"/>
            <a:ext cx="8394267" cy="590931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Утренняя гимнастика </a:t>
            </a:r>
            <a:r>
              <a:rPr lang="ru-RU" b="1" dirty="0" smtClean="0">
                <a:latin typeface="Times New Roman" panose="02020603050405020304" pitchFamily="18" charset="0"/>
                <a:cs typeface="Times New Roman" panose="02020603050405020304" pitchFamily="18" charset="0"/>
              </a:rPr>
              <a:t>способствует:</a:t>
            </a:r>
            <a:endParaRPr lang="ru-RU" b="1"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устранению </a:t>
            </a:r>
            <a:r>
              <a:rPr lang="ru-RU" dirty="0">
                <a:latin typeface="Times New Roman" panose="02020603050405020304" pitchFamily="18" charset="0"/>
                <a:cs typeface="Times New Roman" panose="02020603050405020304" pitchFamily="18" charset="0"/>
              </a:rPr>
              <a:t>некоторых последствий сна (отечность, вялость, </a:t>
            </a:r>
            <a:r>
              <a:rPr lang="ru-RU" dirty="0" smtClean="0">
                <a:latin typeface="Times New Roman" panose="02020603050405020304" pitchFamily="18" charset="0"/>
                <a:cs typeface="Times New Roman" panose="02020603050405020304" pitchFamily="18" charset="0"/>
              </a:rPr>
              <a:t>сонливость и </a:t>
            </a:r>
            <a:r>
              <a:rPr lang="ru-RU" dirty="0">
                <a:latin typeface="Times New Roman" panose="02020603050405020304" pitchFamily="18" charset="0"/>
                <a:cs typeface="Times New Roman" panose="02020603050405020304" pitchFamily="18" charset="0"/>
              </a:rPr>
              <a:t>т.д.);</a:t>
            </a:r>
          </a:p>
          <a:p>
            <a:r>
              <a:rPr lang="ru-RU" dirty="0" smtClean="0">
                <a:latin typeface="Times New Roman" panose="02020603050405020304" pitchFamily="18" charset="0"/>
                <a:cs typeface="Times New Roman" panose="02020603050405020304" pitchFamily="18" charset="0"/>
              </a:rPr>
              <a:t>- увеличению </a:t>
            </a:r>
            <a:r>
              <a:rPr lang="ru-RU" dirty="0">
                <a:latin typeface="Times New Roman" panose="02020603050405020304" pitchFamily="18" charset="0"/>
                <a:cs typeface="Times New Roman" panose="02020603050405020304" pitchFamily="18" charset="0"/>
              </a:rPr>
              <a:t>тонуса нервной системы ребенка;</a:t>
            </a:r>
          </a:p>
          <a:p>
            <a:pPr algn="just"/>
            <a:r>
              <a:rPr lang="ru-RU" dirty="0" smtClean="0">
                <a:latin typeface="Times New Roman" panose="02020603050405020304" pitchFamily="18" charset="0"/>
                <a:cs typeface="Times New Roman" panose="02020603050405020304" pitchFamily="18" charset="0"/>
              </a:rPr>
              <a:t>- усилению </a:t>
            </a:r>
            <a:r>
              <a:rPr lang="ru-RU" dirty="0">
                <a:latin typeface="Times New Roman" panose="02020603050405020304" pitchFamily="18" charset="0"/>
                <a:cs typeface="Times New Roman" panose="02020603050405020304" pitchFamily="18" charset="0"/>
              </a:rPr>
              <a:t>работы всех органов и систем организма </a:t>
            </a:r>
            <a:r>
              <a:rPr lang="ru-RU" dirty="0" smtClean="0">
                <a:latin typeface="Times New Roman" panose="02020603050405020304" pitchFamily="18" charset="0"/>
                <a:cs typeface="Times New Roman" panose="02020603050405020304" pitchFamily="18" charset="0"/>
              </a:rPr>
              <a:t>(сердечно-сосудистой, дыхательной</a:t>
            </a:r>
            <a:r>
              <a:rPr lang="ru-RU" dirty="0">
                <a:latin typeface="Times New Roman" panose="02020603050405020304" pitchFamily="18" charset="0"/>
                <a:cs typeface="Times New Roman" panose="02020603050405020304" pitchFamily="18" charset="0"/>
              </a:rPr>
              <a:t>, систем желез внутренней секреции и других);</a:t>
            </a:r>
          </a:p>
          <a:p>
            <a:r>
              <a:rPr lang="ru-RU" dirty="0" smtClean="0">
                <a:latin typeface="Times New Roman" panose="02020603050405020304" pitchFamily="18" charset="0"/>
                <a:cs typeface="Times New Roman" panose="02020603050405020304" pitchFamily="18" charset="0"/>
              </a:rPr>
              <a:t>- оздоровлению </a:t>
            </a:r>
            <a:r>
              <a:rPr lang="ru-RU" dirty="0">
                <a:latin typeface="Times New Roman" panose="02020603050405020304" pitchFamily="18" charset="0"/>
                <a:cs typeface="Times New Roman" panose="02020603050405020304" pitchFamily="18" charset="0"/>
              </a:rPr>
              <a:t>организма в целом;</a:t>
            </a:r>
          </a:p>
          <a:p>
            <a:r>
              <a:rPr lang="ru-RU" dirty="0" smtClean="0">
                <a:latin typeface="Times New Roman" panose="02020603050405020304" pitchFamily="18" charset="0"/>
                <a:cs typeface="Times New Roman" panose="02020603050405020304" pitchFamily="18" charset="0"/>
              </a:rPr>
              <a:t>- развитию </a:t>
            </a:r>
            <a:r>
              <a:rPr lang="ru-RU" dirty="0">
                <a:latin typeface="Times New Roman" panose="02020603050405020304" pitchFamily="18" charset="0"/>
                <a:cs typeface="Times New Roman" panose="02020603050405020304" pitchFamily="18" charset="0"/>
              </a:rPr>
              <a:t>физических качеств и способностей детей;</a:t>
            </a:r>
          </a:p>
          <a:p>
            <a:pPr marL="285750" indent="-285750">
              <a:buFontTx/>
              <a:buChar char="-"/>
            </a:pPr>
            <a:r>
              <a:rPr lang="ru-RU" dirty="0" smtClean="0">
                <a:latin typeface="Times New Roman" panose="02020603050405020304" pitchFamily="18" charset="0"/>
                <a:cs typeface="Times New Roman" panose="02020603050405020304" pitchFamily="18" charset="0"/>
              </a:rPr>
              <a:t>закреплению </a:t>
            </a:r>
            <a:r>
              <a:rPr lang="ru-RU" dirty="0">
                <a:latin typeface="Times New Roman" panose="02020603050405020304" pitchFamily="18" charset="0"/>
                <a:cs typeface="Times New Roman" panose="02020603050405020304" pitchFamily="18" charset="0"/>
              </a:rPr>
              <a:t>двигательных навыков</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Выполняя утреннюю зарядку вместе с ребенком, соблюдайте следующие простые </a:t>
            </a:r>
            <a:r>
              <a:rPr lang="ru-RU" dirty="0" smtClean="0">
                <a:latin typeface="Times New Roman" panose="02020603050405020304" pitchFamily="18" charset="0"/>
                <a:cs typeface="Times New Roman" panose="02020603050405020304" pitchFamily="18" charset="0"/>
              </a:rPr>
              <a:t>правила:</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Зарядку </a:t>
            </a:r>
            <a:r>
              <a:rPr lang="ru-RU" dirty="0">
                <a:latin typeface="Times New Roman" panose="02020603050405020304" pitchFamily="18" charset="0"/>
                <a:cs typeface="Times New Roman" panose="02020603050405020304" pitchFamily="18" charset="0"/>
              </a:rPr>
              <a:t>лучше проводить совместно с ребенком, выполняя те же упражнения, что и он. Малышу будет наглядно видно, как делать то или иное упражнение, а вам просто </a:t>
            </a:r>
            <a:r>
              <a:rPr lang="ru-RU" dirty="0" smtClean="0">
                <a:latin typeface="Times New Roman" panose="02020603050405020304" pitchFamily="18" charset="0"/>
                <a:cs typeface="Times New Roman" panose="02020603050405020304" pitchFamily="18" charset="0"/>
              </a:rPr>
              <a:t>весело.</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Упражнения </a:t>
            </a:r>
            <a:r>
              <a:rPr lang="ru-RU" dirty="0">
                <a:latin typeface="Times New Roman" panose="02020603050405020304" pitchFamily="18" charset="0"/>
                <a:cs typeface="Times New Roman" panose="02020603050405020304" pitchFamily="18" charset="0"/>
              </a:rPr>
              <a:t>должны быть максимально </a:t>
            </a:r>
            <a:r>
              <a:rPr lang="ru-RU" dirty="0" smtClean="0">
                <a:latin typeface="Times New Roman" panose="02020603050405020304" pitchFamily="18" charset="0"/>
                <a:cs typeface="Times New Roman" panose="02020603050405020304" pitchFamily="18" charset="0"/>
              </a:rPr>
              <a:t>простые.</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Желательно </a:t>
            </a:r>
            <a:r>
              <a:rPr lang="ru-RU" dirty="0">
                <a:latin typeface="Times New Roman" panose="02020603050405020304" pitchFamily="18" charset="0"/>
                <a:cs typeface="Times New Roman" panose="02020603050405020304" pitchFamily="18" charset="0"/>
              </a:rPr>
              <a:t>постоянно чередовать комплексы упражнений, т.к. дети быстро теряют </a:t>
            </a:r>
            <a:r>
              <a:rPr lang="ru-RU" dirty="0" smtClean="0">
                <a:latin typeface="Times New Roman" panose="02020603050405020304" pitchFamily="18" charset="0"/>
                <a:cs typeface="Times New Roman" panose="02020603050405020304" pitchFamily="18" charset="0"/>
              </a:rPr>
              <a:t>интерес.</a:t>
            </a:r>
          </a:p>
          <a:p>
            <a:pPr marL="285750" indent="-28575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Используйте  </a:t>
            </a:r>
            <a:r>
              <a:rPr lang="ru-RU" dirty="0">
                <a:latin typeface="Times New Roman" panose="02020603050405020304" pitchFamily="18" charset="0"/>
                <a:cs typeface="Times New Roman" panose="02020603050405020304" pitchFamily="18" charset="0"/>
              </a:rPr>
              <a:t>музыку!  Однако  следует  учитывать,  что  лучше подбирать музыку со средним темпом. </a:t>
            </a:r>
            <a:endParaRPr lang="ru-RU" dirty="0" smtClean="0">
              <a:latin typeface="Times New Roman" panose="02020603050405020304" pitchFamily="18" charset="0"/>
              <a:cs typeface="Times New Roman" panose="02020603050405020304" pitchFamily="18" charset="0"/>
            </a:endParaRPr>
          </a:p>
          <a:p>
            <a:pPr algn="just"/>
            <a:r>
              <a:rPr lang="ru-RU" u="sng" dirty="0">
                <a:latin typeface="Times New Roman" panose="02020603050405020304" pitchFamily="18" charset="0"/>
                <a:cs typeface="Times New Roman" panose="02020603050405020304" pitchFamily="18" charset="0"/>
              </a:rPr>
              <a:t>Благодаря  утренней  гимнастике  вы  плавно </a:t>
            </a:r>
            <a:r>
              <a:rPr lang="ru-RU" u="sng" dirty="0" smtClean="0">
                <a:latin typeface="Times New Roman" panose="02020603050405020304" pitchFamily="18" charset="0"/>
                <a:cs typeface="Times New Roman" panose="02020603050405020304" pitchFamily="18" charset="0"/>
              </a:rPr>
              <a:t>и </a:t>
            </a:r>
            <a:r>
              <a:rPr lang="ru-RU" u="sng" dirty="0">
                <a:latin typeface="Times New Roman" panose="02020603050405020304" pitchFamily="18" charset="0"/>
                <a:cs typeface="Times New Roman" panose="02020603050405020304" pitchFamily="18" charset="0"/>
              </a:rPr>
              <a:t>одновременно быстро  повысите умственную  и  физическую  работоспособность,  улучшите  настроение  и  подготовите организм к нагрузке предстоящего дня </a:t>
            </a:r>
            <a:r>
              <a:rPr lang="ru-RU" u="sng" dirty="0" smtClean="0">
                <a:latin typeface="Times New Roman" panose="02020603050405020304" pitchFamily="18" charset="0"/>
                <a:cs typeface="Times New Roman" panose="02020603050405020304" pitchFamily="18" charset="0"/>
              </a:rPr>
              <a:t>ребенка.</a:t>
            </a:r>
            <a:endParaRPr lang="ru-RU" b="0" i="0" u="sng"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98593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298621"/>
            <a:ext cx="8394267" cy="582610"/>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a:ln/>
                <a:solidFill>
                  <a:srgbClr val="FF0000"/>
                </a:solidFill>
                <a:latin typeface="Times New Roman" panose="02020603050405020304" pitchFamily="18" charset="0"/>
                <a:cs typeface="Times New Roman" panose="02020603050405020304" pitchFamily="18" charset="0"/>
              </a:rPr>
              <a:t>7. Закаливающие </a:t>
            </a:r>
            <a:r>
              <a:rPr lang="ru-RU" sz="2800" b="1" dirty="0" smtClean="0">
                <a:ln/>
                <a:solidFill>
                  <a:srgbClr val="FF0000"/>
                </a:solidFill>
                <a:latin typeface="Times New Roman" panose="02020603050405020304" pitchFamily="18" charset="0"/>
                <a:cs typeface="Times New Roman" panose="02020603050405020304" pitchFamily="18" charset="0"/>
              </a:rPr>
              <a:t>процедуры</a:t>
            </a:r>
            <a:endParaRPr lang="ru-RU" sz="2800" b="1" dirty="0">
              <a:ln/>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7784" y="6165304"/>
            <a:ext cx="4140429" cy="369332"/>
          </a:xfrm>
          <a:prstGeom prst="rect">
            <a:avLst/>
          </a:prstGeom>
        </p:spPr>
        <p:txBody>
          <a:bodyPr wrap="none">
            <a:spAutoFit/>
          </a:bodyPr>
          <a:lstStyle/>
          <a:p>
            <a:r>
              <a:rPr lang="ru-RU" b="1" dirty="0" smtClean="0">
                <a:solidFill>
                  <a:schemeClr val="tx2"/>
                </a:solidFill>
                <a:latin typeface="Times New Roman" panose="02020603050405020304" pitchFamily="18" charset="0"/>
                <a:ea typeface="Times New Roman" panose="02020603050405020304" pitchFamily="18" charset="0"/>
              </a:rPr>
              <a:t>Если хочешь быть здоров- закаляйся!</a:t>
            </a:r>
            <a:endParaRPr lang="ru-RU" b="1" dirty="0"/>
          </a:p>
        </p:txBody>
      </p:sp>
      <p:sp>
        <p:nvSpPr>
          <p:cNvPr id="2" name="Прямоугольник 1"/>
          <p:cNvSpPr/>
          <p:nvPr/>
        </p:nvSpPr>
        <p:spPr>
          <a:xfrm>
            <a:off x="323528" y="1125236"/>
            <a:ext cx="8394267" cy="4770537"/>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Закаливание </a:t>
            </a:r>
            <a:r>
              <a:rPr lang="ru-RU" dirty="0">
                <a:latin typeface="Times New Roman" panose="02020603050405020304" pitchFamily="18" charset="0"/>
                <a:cs typeface="Times New Roman" panose="02020603050405020304" pitchFamily="18" charset="0"/>
              </a:rPr>
              <a:t>– это система профилактических мероприятий, направленных на сопротивляемость организма неблагоприятным факторам окружающей </a:t>
            </a:r>
            <a:r>
              <a:rPr lang="ru-RU" dirty="0" smtClean="0">
                <a:latin typeface="Times New Roman" panose="02020603050405020304" pitchFamily="18" charset="0"/>
                <a:cs typeface="Times New Roman" panose="02020603050405020304" pitchFamily="18" charset="0"/>
              </a:rPr>
              <a:t>среды. Это </a:t>
            </a:r>
            <a:r>
              <a:rPr lang="ru-RU" dirty="0">
                <a:latin typeface="Times New Roman" panose="02020603050405020304" pitchFamily="18" charset="0"/>
                <a:cs typeface="Times New Roman" panose="02020603050405020304" pitchFamily="18" charset="0"/>
              </a:rPr>
              <a:t>активная деятельность, намеренное воздействие холодом для тренировки защитных механизмов тела. </a:t>
            </a:r>
            <a:endParaRPr lang="ru-RU" dirty="0" smtClean="0">
              <a:latin typeface="Times New Roman" panose="02020603050405020304" pitchFamily="18" charset="0"/>
              <a:cs typeface="Times New Roman" panose="02020603050405020304" pitchFamily="18" charset="0"/>
            </a:endParaRPr>
          </a:p>
          <a:p>
            <a:pPr algn="ctr"/>
            <a:r>
              <a:rPr lang="ru-RU" u="sng" dirty="0" smtClean="0">
                <a:latin typeface="Times New Roman" panose="02020603050405020304" pitchFamily="18" charset="0"/>
                <a:cs typeface="Times New Roman" panose="02020603050405020304" pitchFamily="18" charset="0"/>
              </a:rPr>
              <a:t>Принципы </a:t>
            </a:r>
            <a:r>
              <a:rPr lang="ru-RU" u="sng" dirty="0">
                <a:latin typeface="Times New Roman" panose="02020603050405020304" pitchFamily="18" charset="0"/>
                <a:cs typeface="Times New Roman" panose="02020603050405020304" pitchFamily="18" charset="0"/>
              </a:rPr>
              <a:t>закаливания: </a:t>
            </a:r>
            <a:endParaRPr lang="ru-RU" u="sng" dirty="0" smtClean="0">
              <a:latin typeface="Times New Roman" panose="02020603050405020304" pitchFamily="18" charset="0"/>
              <a:cs typeface="Times New Roman" panose="02020603050405020304" pitchFamily="18" charset="0"/>
            </a:endParaRPr>
          </a:p>
          <a:p>
            <a:pPr marL="342900" indent="-342900" algn="just">
              <a:buAutoNum type="arabicPeriod"/>
            </a:pPr>
            <a:r>
              <a:rPr lang="ru-RU" dirty="0" smtClean="0">
                <a:latin typeface="Times New Roman" panose="02020603050405020304" pitchFamily="18" charset="0"/>
                <a:cs typeface="Times New Roman" panose="02020603050405020304" pitchFamily="18" charset="0"/>
              </a:rPr>
              <a:t>Систематичность </a:t>
            </a:r>
            <a:r>
              <a:rPr lang="ru-RU" dirty="0">
                <a:latin typeface="Times New Roman" panose="02020603050405020304" pitchFamily="18" charset="0"/>
                <a:cs typeface="Times New Roman" panose="02020603050405020304" pitchFamily="18" charset="0"/>
              </a:rPr>
              <a:t>(Ежедневные занятия в одно и то же </a:t>
            </a:r>
            <a:r>
              <a:rPr lang="ru-RU" dirty="0" smtClean="0">
                <a:latin typeface="Times New Roman" panose="02020603050405020304" pitchFamily="18" charset="0"/>
                <a:cs typeface="Times New Roman" panose="02020603050405020304" pitchFamily="18" charset="0"/>
              </a:rPr>
              <a:t>время)</a:t>
            </a:r>
          </a:p>
          <a:p>
            <a:pPr marL="342900" indent="-342900" algn="just">
              <a:buAutoNum type="arabicPeriod"/>
            </a:pPr>
            <a:r>
              <a:rPr lang="ru-RU" dirty="0" smtClean="0">
                <a:latin typeface="Times New Roman" panose="02020603050405020304" pitchFamily="18" charset="0"/>
                <a:cs typeface="Times New Roman" panose="02020603050405020304" pitchFamily="18" charset="0"/>
              </a:rPr>
              <a:t>Постепенность </a:t>
            </a:r>
            <a:r>
              <a:rPr lang="ru-RU" dirty="0">
                <a:latin typeface="Times New Roman" panose="02020603050405020304" pitchFamily="18" charset="0"/>
                <a:cs typeface="Times New Roman" panose="02020603050405020304" pitchFamily="18" charset="0"/>
              </a:rPr>
              <a:t>(Сила и длительность действия закаливающих процедур должна наращиваться постепенно, без резкой нагрузки на </a:t>
            </a:r>
            <a:r>
              <a:rPr lang="ru-RU" dirty="0" smtClean="0">
                <a:latin typeface="Times New Roman" panose="02020603050405020304" pitchFamily="18" charset="0"/>
                <a:cs typeface="Times New Roman" panose="02020603050405020304" pitchFamily="18" charset="0"/>
              </a:rPr>
              <a:t>организм)</a:t>
            </a:r>
          </a:p>
          <a:p>
            <a:pPr marL="342900" indent="-342900" algn="just">
              <a:buAutoNum type="arabicPeriod"/>
            </a:pPr>
            <a:r>
              <a:rPr lang="ru-RU" dirty="0" smtClean="0">
                <a:latin typeface="Times New Roman" panose="02020603050405020304" pitchFamily="18" charset="0"/>
                <a:cs typeface="Times New Roman" panose="02020603050405020304" pitchFamily="18" charset="0"/>
              </a:rPr>
              <a:t>Последовательность </a:t>
            </a:r>
            <a:r>
              <a:rPr lang="ru-RU" dirty="0">
                <a:latin typeface="Times New Roman" panose="02020603050405020304" pitchFamily="18" charset="0"/>
                <a:cs typeface="Times New Roman" panose="02020603050405020304" pitchFamily="18" charset="0"/>
              </a:rPr>
              <a:t>(Приучать ребенка к закаливанию нужно с более щадящих процедур</a:t>
            </a:r>
            <a:r>
              <a:rPr lang="ru-RU"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dirty="0" smtClean="0">
                <a:latin typeface="Times New Roman" panose="02020603050405020304" pitchFamily="18" charset="0"/>
                <a:cs typeface="Times New Roman" panose="02020603050405020304" pitchFamily="18" charset="0"/>
              </a:rPr>
              <a:t>Индивидуальный </a:t>
            </a:r>
            <a:r>
              <a:rPr lang="ru-RU" dirty="0">
                <a:latin typeface="Times New Roman" panose="02020603050405020304" pitchFamily="18" charset="0"/>
                <a:cs typeface="Times New Roman" panose="02020603050405020304" pitchFamily="18" charset="0"/>
              </a:rPr>
              <a:t>подход (При проведении закаливающих процедур необходимо учитывать индивидуальные особенности ребенка, не спешить переходить к следующему этапу закаливания, если ребенок еще не готов. Процедуры закаливания должны вызывать только положительные эмоции</a:t>
            </a:r>
            <a:r>
              <a:rPr lang="ru-RU"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dirty="0" smtClean="0">
                <a:latin typeface="Times New Roman" panose="02020603050405020304" pitchFamily="18" charset="0"/>
                <a:cs typeface="Times New Roman" panose="02020603050405020304" pitchFamily="18" charset="0"/>
              </a:rPr>
              <a:t>Комплексность </a:t>
            </a:r>
            <a:r>
              <a:rPr lang="ru-RU" dirty="0">
                <a:latin typeface="Times New Roman" panose="02020603050405020304" pitchFamily="18" charset="0"/>
                <a:cs typeface="Times New Roman" panose="02020603050405020304" pitchFamily="18" charset="0"/>
              </a:rPr>
              <a:t>(Закаливающие процедуры следует сочетать с выполнением физических упражнений, рациональным питанием и правильным режимом дня</a:t>
            </a:r>
            <a:r>
              <a:rPr lang="ru-RU" dirty="0" smtClean="0">
                <a:latin typeface="Times New Roman" panose="02020603050405020304" pitchFamily="18" charset="0"/>
                <a:cs typeface="Times New Roman" panose="02020603050405020304" pitchFamily="18" charset="0"/>
              </a:rPr>
              <a:t>)</a:t>
            </a:r>
          </a:p>
          <a:p>
            <a:pPr marL="342900" indent="-342900" algn="just">
              <a:buAutoNum type="arabicPeriod"/>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461516"/>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razvitie-krohi.ru/wp-content/uploads/2018/04/zakalivanie-rebenka.jpg"/>
          <p:cNvPicPr>
            <a:picLocks noChangeAspect="1" noChangeArrowheads="1"/>
          </p:cNvPicPr>
          <p:nvPr/>
        </p:nvPicPr>
        <p:blipFill>
          <a:blip r:embed="rId2" cstate="print"/>
          <a:srcRect/>
          <a:stretch>
            <a:fillRect/>
          </a:stretch>
        </p:blipFill>
        <p:spPr bwMode="auto">
          <a:xfrm>
            <a:off x="539552" y="332656"/>
            <a:ext cx="8012679" cy="5301723"/>
          </a:xfrm>
          <a:prstGeom prst="rect">
            <a:avLst/>
          </a:prstGeom>
          <a:noFill/>
        </p:spPr>
      </p:pic>
      <p:sp>
        <p:nvSpPr>
          <p:cNvPr id="5" name="Прямоугольник 4"/>
          <p:cNvSpPr/>
          <p:nvPr/>
        </p:nvSpPr>
        <p:spPr>
          <a:xfrm>
            <a:off x="2195736" y="6021288"/>
            <a:ext cx="5066580" cy="369332"/>
          </a:xfrm>
          <a:prstGeom prst="rect">
            <a:avLst/>
          </a:prstGeom>
        </p:spPr>
        <p:txBody>
          <a:bodyPr wrap="none">
            <a:spAutoFit/>
          </a:bodyPr>
          <a:lstStyle/>
          <a:p>
            <a:r>
              <a:rPr lang="ru-RU" b="1" dirty="0" smtClean="0">
                <a:solidFill>
                  <a:schemeClr val="tx2"/>
                </a:solidFill>
                <a:latin typeface="Times New Roman" panose="02020603050405020304" pitchFamily="18" charset="0"/>
                <a:ea typeface="Times New Roman" panose="02020603050405020304" pitchFamily="18" charset="0"/>
              </a:rPr>
              <a:t>Солнце, воздух и вода –наши лучшие друзья!!!</a:t>
            </a:r>
            <a:endParaRPr lang="ru-RU"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071454"/>
            <a:ext cx="8363272" cy="4572000"/>
          </a:xfrm>
        </p:spPr>
        <p:txBody>
          <a:bodyPr>
            <a:noAutofit/>
          </a:bodyPr>
          <a:lstStyle/>
          <a:p>
            <a:pPr algn="just"/>
            <a:r>
              <a:rPr lang="ru-RU" sz="1700" dirty="0">
                <a:latin typeface="Times New Roman" panose="02020603050405020304" pitchFamily="18" charset="0"/>
                <a:cs typeface="Times New Roman" panose="02020603050405020304" pitchFamily="18" charset="0"/>
              </a:rPr>
              <a:t>Обратите внимание и на эмоциональное состояние вашего ребенка. Детская психика довольно непредсказуема, и иногда выкидывает «фокусы», переходящие потом в проблемы с неврологией и с физическим состоянием в целом. Помните о том, что нет ничего страшнее для ребенка, когда родители ссорятся и скандалят. Если вы не можете удержаться от выяснения отношений, в крайнем случае, отправьте ребенка погулять во двор или в гости. В любом случае, не выливайте собственный стресс и агрессию на него. Приятный психологический климат и теплые отношения в семье - это огромный вклад в здоровье вашего ребенка. </a:t>
            </a:r>
            <a:endParaRPr lang="ru-RU" sz="1700" dirty="0" smtClean="0">
              <a:latin typeface="Times New Roman" panose="02020603050405020304" pitchFamily="18" charset="0"/>
              <a:cs typeface="Times New Roman" panose="02020603050405020304" pitchFamily="18" charset="0"/>
            </a:endParaRPr>
          </a:p>
          <a:p>
            <a:pPr algn="just"/>
            <a:r>
              <a:rPr lang="ru-RU" sz="1700" dirty="0" smtClean="0">
                <a:latin typeface="Times New Roman" panose="02020603050405020304" pitchFamily="18" charset="0"/>
                <a:cs typeface="Times New Roman" panose="02020603050405020304" pitchFamily="18" charset="0"/>
              </a:rPr>
              <a:t>В </a:t>
            </a:r>
            <a:r>
              <a:rPr lang="ru-RU" sz="1700" dirty="0">
                <a:latin typeface="Times New Roman" panose="02020603050405020304" pitchFamily="18" charset="0"/>
                <a:cs typeface="Times New Roman" panose="02020603050405020304" pitchFamily="18" charset="0"/>
              </a:rPr>
              <a:t>современном обществе эмоциональные нагрузки велики даже для взрослого человека. Что уж говорить о маленьком ребенке? Количество информации, получаемое детьми в школе, по телевизору постоянно увеличивается. А ведь родителям к тому же хочется, чтобы ребенок еще и пел, и танцевал, и плавал или знал в совершенстве английский язык. Все это требует дополнительного времени, усилий. Не ждите от ребенка невозможного, остановитесь на одном-двух кружках и предоставьте ему самому выбирать занятия в своей будущей жизни.</a:t>
            </a:r>
          </a:p>
          <a:p>
            <a:pPr algn="just"/>
            <a:r>
              <a:rPr lang="ru-RU" sz="1700" dirty="0" smtClean="0">
                <a:latin typeface="Times New Roman" panose="02020603050405020304" pitchFamily="18" charset="0"/>
                <a:cs typeface="Times New Roman" panose="02020603050405020304" pitchFamily="18" charset="0"/>
              </a:rPr>
              <a:t>Уделяйте </a:t>
            </a:r>
            <a:r>
              <a:rPr lang="ru-RU" sz="1700" dirty="0">
                <a:latin typeface="Times New Roman" panose="02020603050405020304" pitchFamily="18" charset="0"/>
                <a:cs typeface="Times New Roman" panose="02020603050405020304" pitchFamily="18" charset="0"/>
              </a:rPr>
              <a:t>как можно больше внимания своему ребенку, рассказывайте о себе, своей жизни, подавайте хороший пример. Не отделяйте здоровый образ жизни ребенка от здорового образа жизни взрослого, ведь только в здоровой семье воспитывается здоровый человек.</a:t>
            </a:r>
            <a:endParaRPr lang="ru-RU" sz="17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Заголовок 1"/>
          <p:cNvSpPr>
            <a:spLocks noGrp="1"/>
          </p:cNvSpPr>
          <p:nvPr>
            <p:ph type="title"/>
          </p:nvPr>
        </p:nvSpPr>
        <p:spPr>
          <a:xfrm>
            <a:off x="323528" y="260648"/>
            <a:ext cx="8394267" cy="870642"/>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3200" b="1" dirty="0" smtClean="0">
                <a:ln/>
                <a:solidFill>
                  <a:srgbClr val="FF0000"/>
                </a:solidFill>
                <a:latin typeface="Times New Roman" panose="02020603050405020304" pitchFamily="18" charset="0"/>
                <a:cs typeface="Times New Roman" panose="02020603050405020304" pitchFamily="18" charset="0"/>
              </a:rPr>
              <a:t/>
            </a:r>
            <a:br>
              <a:rPr lang="ru-RU" sz="3200" b="1" dirty="0" smtClean="0">
                <a:ln/>
                <a:solidFill>
                  <a:srgbClr val="FF0000"/>
                </a:solidFill>
                <a:latin typeface="Times New Roman" panose="02020603050405020304" pitchFamily="18" charset="0"/>
                <a:cs typeface="Times New Roman" panose="02020603050405020304" pitchFamily="18" charset="0"/>
              </a:rPr>
            </a:br>
            <a:r>
              <a:rPr lang="ru-RU" sz="3200" b="1" dirty="0">
                <a:ln/>
                <a:solidFill>
                  <a:srgbClr val="FF0000"/>
                </a:solidFill>
                <a:latin typeface="Times New Roman" panose="02020603050405020304" pitchFamily="18" charset="0"/>
                <a:cs typeface="Times New Roman" panose="02020603050405020304" pitchFamily="18" charset="0"/>
              </a:rPr>
              <a:t>                                                                               </a:t>
            </a:r>
            <a:r>
              <a:rPr lang="ru-RU" sz="2000" b="1" dirty="0" smtClean="0">
                <a:ln/>
                <a:solidFill>
                  <a:srgbClr val="FF0000"/>
                </a:solidFill>
                <a:latin typeface="Times New Roman" panose="02020603050405020304" pitchFamily="18" charset="0"/>
                <a:cs typeface="Times New Roman" panose="02020603050405020304" pitchFamily="18" charset="0"/>
              </a:rPr>
              <a:t>. </a:t>
            </a:r>
            <a:r>
              <a:rPr lang="ru-RU" sz="2400" b="1" dirty="0" smtClean="0">
                <a:ln/>
                <a:solidFill>
                  <a:srgbClr val="FF0000"/>
                </a:solidFill>
                <a:latin typeface="Times New Roman" panose="02020603050405020304" pitchFamily="18" charset="0"/>
                <a:cs typeface="Times New Roman" panose="02020603050405020304" pitchFamily="18" charset="0"/>
              </a:rPr>
              <a:t>8. Поддержание </a:t>
            </a:r>
            <a:r>
              <a:rPr lang="ru-RU" sz="2400" b="1" dirty="0">
                <a:ln/>
                <a:solidFill>
                  <a:srgbClr val="FF0000"/>
                </a:solidFill>
                <a:latin typeface="Times New Roman" panose="02020603050405020304" pitchFamily="18" charset="0"/>
                <a:cs typeface="Times New Roman" panose="02020603050405020304" pitchFamily="18" charset="0"/>
              </a:rPr>
              <a:t>психологически здоровой, </a:t>
            </a:r>
            <a:r>
              <a:rPr lang="ru-RU" sz="2400" b="1" dirty="0" smtClean="0">
                <a:ln/>
                <a:solidFill>
                  <a:srgbClr val="FF0000"/>
                </a:solidFill>
                <a:latin typeface="Times New Roman" panose="02020603050405020304" pitchFamily="18" charset="0"/>
                <a:cs typeface="Times New Roman" panose="02020603050405020304" pitchFamily="18" charset="0"/>
              </a:rPr>
              <a:t/>
            </a:r>
            <a:br>
              <a:rPr lang="ru-RU" sz="2400" b="1" dirty="0" smtClean="0">
                <a:ln/>
                <a:solidFill>
                  <a:srgbClr val="FF0000"/>
                </a:solidFill>
                <a:latin typeface="Times New Roman" panose="02020603050405020304" pitchFamily="18" charset="0"/>
                <a:cs typeface="Times New Roman" panose="02020603050405020304" pitchFamily="18" charset="0"/>
              </a:rPr>
            </a:br>
            <a:r>
              <a:rPr lang="ru-RU" sz="2400" b="1" dirty="0" smtClean="0">
                <a:ln/>
                <a:solidFill>
                  <a:srgbClr val="FF0000"/>
                </a:solidFill>
                <a:latin typeface="Times New Roman" panose="02020603050405020304" pitchFamily="18" charset="0"/>
                <a:cs typeface="Times New Roman" panose="02020603050405020304" pitchFamily="18" charset="0"/>
              </a:rPr>
              <a:t>гармоничной</a:t>
            </a:r>
            <a:r>
              <a:rPr lang="ru-RU" sz="2400" b="1" dirty="0">
                <a:ln/>
                <a:solidFill>
                  <a:srgbClr val="FF0000"/>
                </a:solidFill>
                <a:latin typeface="Times New Roman" panose="02020603050405020304" pitchFamily="18" charset="0"/>
                <a:cs typeface="Times New Roman" panose="02020603050405020304" pitchFamily="18" charset="0"/>
              </a:rPr>
              <a:t>, спокойной обстановки в </a:t>
            </a:r>
            <a:r>
              <a:rPr lang="ru-RU" sz="2400" b="1" dirty="0" smtClean="0">
                <a:ln/>
                <a:solidFill>
                  <a:srgbClr val="FF0000"/>
                </a:solidFill>
                <a:latin typeface="Times New Roman" panose="02020603050405020304" pitchFamily="18" charset="0"/>
                <a:cs typeface="Times New Roman" panose="02020603050405020304" pitchFamily="18" charset="0"/>
              </a:rPr>
              <a:t>семье</a:t>
            </a:r>
            <a:endParaRPr lang="ru-RU" sz="2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944162"/>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13554"/>
            <a:ext cx="8568952" cy="4555606"/>
          </a:xfrm>
          <a:prstGeom prst="rect">
            <a:avLst/>
          </a:prstGeom>
        </p:spPr>
        <p:txBody>
          <a:bodyPr wrap="square">
            <a:spAutoFit/>
          </a:bodyPr>
          <a:lstStyle/>
          <a:p>
            <a:pPr algn="just">
              <a:lnSpc>
                <a:spcPct val="115000"/>
              </a:lnSpc>
              <a:spcAft>
                <a:spcPts val="10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последнее время состояние здоровья детей вызывает у специалистов большую тревогу. На современном этапе развития общества выявлена тенденция к ухудшению состояния здоровья детей в разных регионах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По данным Министерства здравоохранения и социального развития России, общая заболеваемость детей за последние 5 лет увеличилась на 21%.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Поэтому, сегодня </a:t>
            </a:r>
            <a:r>
              <a:rPr lang="ru-RU" b="1" dirty="0">
                <a:latin typeface="Times New Roman" panose="02020603050405020304" pitchFamily="18" charset="0"/>
                <a:ea typeface="Times New Roman" panose="02020603050405020304" pitchFamily="18" charset="0"/>
                <a:cs typeface="Times New Roman" panose="02020603050405020304" pitchFamily="18" charset="0"/>
              </a:rPr>
              <a:t>сохранение и укрепление здоровья детей одна из главных стратегических задач развития страны</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Чаще всего здоровье зависит от самого человека. По выражению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Н.Амосова</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того, чтобы быть здоровым, нужны собственные усилия, постоянные и значительные. Заменить их ничем нельзя». С этим трудно не согласиться. </a:t>
            </a:r>
            <a:r>
              <a:rPr lang="ru-RU" dirty="0">
                <a:latin typeface="Times New Roman" panose="02020603050405020304" pitchFamily="18" charset="0"/>
                <a:ea typeface="Times New Roman" panose="02020603050405020304" pitchFamily="18" charset="0"/>
                <a:cs typeface="Times New Roman" panose="02020603050405020304" pitchFamily="18" charset="0"/>
              </a:rPr>
              <a:t> Искусство долго жить состоит, прежде всего, в том, чтобы научиться с детства следить за своим здоровьем.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dirty="0">
                <a:latin typeface="Times New Roman" panose="02020603050405020304" pitchFamily="18" charset="0"/>
                <a:ea typeface="Times New Roman" panose="02020603050405020304" pitchFamily="18" charset="0"/>
              </a:rPr>
              <a:t>      Современный человек не имеет права считать себя образованным, не освоив культуры здоровья. Культура здоровья определяет, прежде всего, умение жить, не вредя своему организму, а принося ему пользу</a:t>
            </a:r>
            <a:endParaRPr lang="ru-RU" dirty="0"/>
          </a:p>
        </p:txBody>
      </p:sp>
      <p:sp>
        <p:nvSpPr>
          <p:cNvPr id="6" name="Прямоугольник 5"/>
          <p:cNvSpPr/>
          <p:nvPr/>
        </p:nvSpPr>
        <p:spPr>
          <a:xfrm>
            <a:off x="323528" y="4869160"/>
            <a:ext cx="8424936" cy="1474571"/>
          </a:xfrm>
          <a:prstGeom prst="rect">
            <a:avLst/>
          </a:prstGeom>
        </p:spPr>
        <p:txBody>
          <a:bodyPr wrap="square">
            <a:spAutoFit/>
          </a:bodyPr>
          <a:lstStyle/>
          <a:p>
            <a:pPr algn="ctr">
              <a:lnSpc>
                <a:spcPct val="115000"/>
              </a:lnSpc>
              <a:spcAft>
                <a:spcPts val="100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Что такое </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здоровье?</a:t>
            </a:r>
          </a:p>
          <a:p>
            <a:pPr algn="just">
              <a:lnSpc>
                <a:spcPct val="115000"/>
              </a:lnSpc>
              <a:spcAft>
                <a:spcPts val="100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Всемирной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организацией здравоохранения принято следующее определение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«Здоровье - это состояние полного телесного, душевного и социального благополучия, а не только отсутствие болезней и повреждений»</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860497"/>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124744"/>
            <a:ext cx="8363471" cy="3672408"/>
          </a:xfrm>
        </p:spPr>
        <p:txBody>
          <a:bodyPr>
            <a:normAutofit/>
          </a:bodyPr>
          <a:lstStyle/>
          <a:p>
            <a:pPr algn="just"/>
            <a:r>
              <a:rPr lang="ru-RU" sz="2200" dirty="0" smtClean="0">
                <a:latin typeface="Times New Roman" panose="02020603050405020304" pitchFamily="18" charset="0"/>
                <a:cs typeface="Times New Roman" panose="02020603050405020304" pitchFamily="18" charset="0"/>
              </a:rPr>
              <a:t>Научно-популярная </a:t>
            </a:r>
            <a:r>
              <a:rPr lang="ru-RU" sz="2200" dirty="0">
                <a:latin typeface="Times New Roman" panose="02020603050405020304" pitchFamily="18" charset="0"/>
                <a:cs typeface="Times New Roman" panose="02020603050405020304" pitchFamily="18" charset="0"/>
              </a:rPr>
              <a:t>литература: «Уроки Айболита» Зайцев Т.К., «Это я» </a:t>
            </a:r>
            <a:r>
              <a:rPr lang="ru-RU" sz="2200" dirty="0" err="1">
                <a:latin typeface="Times New Roman" panose="02020603050405020304" pitchFamily="18" charset="0"/>
                <a:cs typeface="Times New Roman" panose="02020603050405020304" pitchFamily="18" charset="0"/>
              </a:rPr>
              <a:t>Холден</a:t>
            </a:r>
            <a:r>
              <a:rPr lang="ru-RU" sz="2200" dirty="0">
                <a:latin typeface="Times New Roman" panose="02020603050405020304" pitchFamily="18" charset="0"/>
                <a:cs typeface="Times New Roman" panose="02020603050405020304" pitchFamily="18" charset="0"/>
              </a:rPr>
              <a:t>, «Азбука здоровья» Лацис К., «Расти здоровым» </a:t>
            </a:r>
            <a:r>
              <a:rPr lang="ru-RU" sz="2200" dirty="0" err="1">
                <a:latin typeface="Times New Roman" panose="02020603050405020304" pitchFamily="18" charset="0"/>
                <a:cs typeface="Times New Roman" panose="02020603050405020304" pitchFamily="18" charset="0"/>
              </a:rPr>
              <a:t>Ротенберг</a:t>
            </a:r>
            <a:r>
              <a:rPr lang="ru-RU" sz="2200" dirty="0">
                <a:latin typeface="Times New Roman" panose="02020603050405020304" pitchFamily="18" charset="0"/>
                <a:cs typeface="Times New Roman" panose="02020603050405020304" pitchFamily="18" charset="0"/>
              </a:rPr>
              <a:t> Р.</a:t>
            </a:r>
          </a:p>
          <a:p>
            <a:pPr algn="just"/>
            <a:r>
              <a:rPr lang="ru-RU" sz="2200" dirty="0" smtClean="0">
                <a:latin typeface="Times New Roman" panose="02020603050405020304" pitchFamily="18" charset="0"/>
                <a:cs typeface="Times New Roman" panose="02020603050405020304" pitchFamily="18" charset="0"/>
              </a:rPr>
              <a:t>Художественная </a:t>
            </a:r>
            <a:r>
              <a:rPr lang="ru-RU" sz="2200" dirty="0">
                <a:latin typeface="Times New Roman" panose="02020603050405020304" pitchFamily="18" charset="0"/>
                <a:cs typeface="Times New Roman" panose="02020603050405020304" pitchFamily="18" charset="0"/>
              </a:rPr>
              <a:t>литература: «Вредные привычки» Г. Остер, «Волшебный морж», «Спаси Веронику», «Зарядка и Простуда», «Денис и медвежонок Денни» </a:t>
            </a:r>
            <a:r>
              <a:rPr lang="ru-RU" sz="2200" dirty="0" err="1">
                <a:latin typeface="Times New Roman" panose="02020603050405020304" pitchFamily="18" charset="0"/>
                <a:cs typeface="Times New Roman" panose="02020603050405020304" pitchFamily="18" charset="0"/>
              </a:rPr>
              <a:t>Шоргина</a:t>
            </a:r>
            <a:r>
              <a:rPr lang="ru-RU" sz="2200" dirty="0">
                <a:latin typeface="Times New Roman" panose="02020603050405020304" pitchFamily="18" charset="0"/>
                <a:cs typeface="Times New Roman" panose="02020603050405020304" pitchFamily="18" charset="0"/>
              </a:rPr>
              <a:t> Т.А.</a:t>
            </a:r>
          </a:p>
          <a:p>
            <a:pPr algn="just"/>
            <a:r>
              <a:rPr lang="ru-RU" sz="2200" dirty="0" smtClean="0">
                <a:latin typeface="Times New Roman" panose="02020603050405020304" pitchFamily="18" charset="0"/>
                <a:cs typeface="Times New Roman" panose="02020603050405020304" pitchFamily="18" charset="0"/>
              </a:rPr>
              <a:t>Стихотворения</a:t>
            </a:r>
            <a:r>
              <a:rPr lang="ru-RU" sz="2200" dirty="0">
                <a:latin typeface="Times New Roman" panose="02020603050405020304" pitchFamily="18" charset="0"/>
                <a:cs typeface="Times New Roman" panose="02020603050405020304" pitchFamily="18" charset="0"/>
              </a:rPr>
              <a:t>: «Зачем соблюдать режим», «Под душем», «Утренняя песенка» </a:t>
            </a:r>
            <a:r>
              <a:rPr lang="ru-RU" sz="2200" dirty="0" smtClean="0">
                <a:latin typeface="Times New Roman" panose="02020603050405020304" pitchFamily="18" charset="0"/>
                <a:cs typeface="Times New Roman" panose="02020603050405020304" pitchFamily="18" charset="0"/>
              </a:rPr>
              <a:t>Шорыгина </a:t>
            </a:r>
            <a:r>
              <a:rPr lang="ru-RU" sz="2200" dirty="0">
                <a:latin typeface="Times New Roman" panose="02020603050405020304" pitchFamily="18" charset="0"/>
                <a:cs typeface="Times New Roman" panose="02020603050405020304" pitchFamily="18" charset="0"/>
              </a:rPr>
              <a:t>Т.А., «</a:t>
            </a:r>
            <a:r>
              <a:rPr lang="ru-RU" sz="2200" dirty="0" err="1">
                <a:latin typeface="Times New Roman" panose="02020603050405020304" pitchFamily="18" charset="0"/>
                <a:cs typeface="Times New Roman" panose="02020603050405020304" pitchFamily="18" charset="0"/>
              </a:rPr>
              <a:t>Мойдодыр</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Федорино</a:t>
            </a:r>
            <a:r>
              <a:rPr lang="ru-RU" sz="2200" dirty="0">
                <a:latin typeface="Times New Roman" panose="02020603050405020304" pitchFamily="18" charset="0"/>
                <a:cs typeface="Times New Roman" panose="02020603050405020304" pitchFamily="18" charset="0"/>
              </a:rPr>
              <a:t> горе», «Доктор Айболит» К.И. Чуковского и др</a:t>
            </a:r>
            <a:r>
              <a:rPr lang="ru-RU"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Д</a:t>
            </a:r>
            <a:r>
              <a:rPr lang="ru-RU" sz="2200" dirty="0" smtClean="0">
                <a:latin typeface="Times New Roman" panose="02020603050405020304" pitchFamily="18" charset="0"/>
                <a:cs typeface="Times New Roman" panose="02020603050405020304" pitchFamily="18" charset="0"/>
              </a:rPr>
              <a:t>евочка </a:t>
            </a:r>
            <a:r>
              <a:rPr lang="ru-RU" sz="2200" dirty="0">
                <a:latin typeface="Times New Roman" panose="02020603050405020304" pitchFamily="18" charset="0"/>
                <a:cs typeface="Times New Roman" panose="02020603050405020304" pitchFamily="18" charset="0"/>
              </a:rPr>
              <a:t>Чумазая» </a:t>
            </a:r>
            <a:r>
              <a:rPr lang="ru-RU" sz="2200" dirty="0" err="1" smtClean="0">
                <a:latin typeface="Times New Roman" panose="02020603050405020304" pitchFamily="18" charset="0"/>
                <a:cs typeface="Times New Roman" panose="02020603050405020304" pitchFamily="18" charset="0"/>
              </a:rPr>
              <a:t>А.Барто</a:t>
            </a:r>
            <a:endParaRPr lang="ru-RU" sz="1900" dirty="0"/>
          </a:p>
        </p:txBody>
      </p:sp>
      <p:sp>
        <p:nvSpPr>
          <p:cNvPr id="4" name="Заголовок 1"/>
          <p:cNvSpPr>
            <a:spLocks noGrp="1"/>
          </p:cNvSpPr>
          <p:nvPr>
            <p:ph type="title"/>
          </p:nvPr>
        </p:nvSpPr>
        <p:spPr>
          <a:xfrm>
            <a:off x="251520" y="404664"/>
            <a:ext cx="8394267" cy="582610"/>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3200" b="1" dirty="0" smtClean="0">
                <a:ln/>
                <a:solidFill>
                  <a:srgbClr val="FF0000"/>
                </a:solidFill>
                <a:latin typeface="Times New Roman" panose="02020603050405020304" pitchFamily="18" charset="0"/>
                <a:cs typeface="Times New Roman" panose="02020603050405020304" pitchFamily="18" charset="0"/>
              </a:rPr>
              <a:t/>
            </a:r>
            <a:br>
              <a:rPr lang="ru-RU" sz="3200" b="1" dirty="0" smtClean="0">
                <a:ln/>
                <a:solidFill>
                  <a:srgbClr val="FF0000"/>
                </a:solidFill>
                <a:latin typeface="Times New Roman" panose="02020603050405020304" pitchFamily="18" charset="0"/>
                <a:cs typeface="Times New Roman" panose="02020603050405020304" pitchFamily="18" charset="0"/>
              </a:rPr>
            </a:br>
            <a:r>
              <a:rPr lang="ru-RU" sz="3200" b="1" dirty="0">
                <a:ln/>
                <a:solidFill>
                  <a:srgbClr val="FF0000"/>
                </a:solidFill>
                <a:latin typeface="Times New Roman" panose="02020603050405020304" pitchFamily="18" charset="0"/>
                <a:cs typeface="Times New Roman" panose="02020603050405020304" pitchFamily="18" charset="0"/>
              </a:rPr>
              <a:t> </a:t>
            </a:r>
            <a:r>
              <a:rPr lang="ru-RU" sz="3200" b="1" dirty="0" smtClean="0">
                <a:ln/>
                <a:solidFill>
                  <a:srgbClr val="FF0000"/>
                </a:solidFill>
                <a:latin typeface="Times New Roman" panose="02020603050405020304" pitchFamily="18" charset="0"/>
                <a:cs typeface="Times New Roman" panose="02020603050405020304" pitchFamily="18" charset="0"/>
              </a:rPr>
              <a:t>                                                                              Рекомендуемая литература</a:t>
            </a:r>
            <a:endParaRPr lang="ru-RU" sz="3200" b="1" dirty="0">
              <a:ln/>
              <a:solidFill>
                <a:srgbClr val="FF0000"/>
              </a:solidFill>
              <a:latin typeface="Times New Roman" panose="02020603050405020304" pitchFamily="18" charset="0"/>
              <a:cs typeface="Times New Roman" panose="02020603050405020304" pitchFamily="18" charset="0"/>
            </a:endParaRPr>
          </a:p>
        </p:txBody>
      </p:sp>
      <p:pic>
        <p:nvPicPr>
          <p:cNvPr id="2050" name="Picture 2" descr="картинка мойдодыра для детей: 23 тыс изображений найдено в Яндекс.Картинках  | Картины маслом своими руками, Детские картинки, Настенные роспис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293096"/>
            <a:ext cx="1800200" cy="24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57588"/>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Горизонтальный свиток 4"/>
          <p:cNvSpPr/>
          <p:nvPr/>
        </p:nvSpPr>
        <p:spPr>
          <a:xfrm>
            <a:off x="755576" y="683516"/>
            <a:ext cx="7560840" cy="5472608"/>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60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Спасибо </a:t>
            </a:r>
          </a:p>
          <a:p>
            <a:pPr algn="ctr"/>
            <a:r>
              <a:rPr lang="ru-RU" sz="6000" b="1"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за внимание!</a:t>
            </a:r>
          </a:p>
          <a:p>
            <a:pPr algn="ctr"/>
            <a:r>
              <a:rPr lang="ru-RU" sz="6000" b="1"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Будьте здоровы!</a:t>
            </a:r>
          </a:p>
        </p:txBody>
      </p:sp>
      <p:pic>
        <p:nvPicPr>
          <p:cNvPr id="4" name="Picture 5" descr="37r3"/>
          <p:cNvPicPr>
            <a:picLocks noChangeAspect="1" noChangeArrowheads="1" noCrop="1"/>
          </p:cNvPicPr>
          <p:nvPr/>
        </p:nvPicPr>
        <p:blipFill>
          <a:blip r:embed="rId3" cstate="print"/>
          <a:srcRect/>
          <a:stretch>
            <a:fillRect/>
          </a:stretch>
        </p:blipFill>
        <p:spPr bwMode="auto">
          <a:xfrm>
            <a:off x="6732240" y="1628800"/>
            <a:ext cx="1370191" cy="1300610"/>
          </a:xfrm>
          <a:prstGeom prst="rect">
            <a:avLst/>
          </a:prstGeom>
          <a:noFill/>
        </p:spPr>
      </p:pic>
    </p:spTree>
  </p:cSld>
  <p:clrMapOvr>
    <a:masterClrMapping/>
  </p:clrMapOvr>
  <p:transition>
    <p:dissolve/>
    <p:sndAc>
      <p:stSnd>
        <p:snd r:embed="rId2" name="drumroll.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931224" cy="508918"/>
          </a:xfrm>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Что же влияет на состояние здоровья человека?</a:t>
            </a:r>
            <a:endParaRPr lang="ru-RU" sz="2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980728"/>
            <a:ext cx="7049863" cy="5224949"/>
          </a:xfrm>
          <a:prstGeom prst="rect">
            <a:avLst/>
          </a:prstGeom>
        </p:spPr>
      </p:pic>
    </p:spTree>
    <p:extLst>
      <p:ext uri="{BB962C8B-B14F-4D97-AF65-F5344CB8AC3E}">
        <p14:creationId xmlns:p14="http://schemas.microsoft.com/office/powerpoint/2010/main" val="103833905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352928" cy="3702552"/>
          </a:xfrm>
          <a:prstGeom prst="rect">
            <a:avLst/>
          </a:prstGeom>
        </p:spPr>
        <p:txBody>
          <a:bodyPr wrap="square">
            <a:spAutoFit/>
          </a:bodyPr>
          <a:lstStyle/>
          <a:p>
            <a:pPr algn="just">
              <a:lnSpc>
                <a:spcPct val="115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Основы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здорового образа жизни закладываются в дошкольном возрасте, когда ребенок приобретает многие привычки, которые в сочетании с обучением дошкольников методам совершенствования и сохранения здоровья приведут к положительным результатам. Однако нередко эти привычки складываются, без осознания ребенком их значимости. Поэтому важно сформировать у ребенка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здоровьесберегающее</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поведение. Включение самого ребенка в заботу о своем здоровье, в развитие сознательного контроля  за своим поведением, предусматривает вооружение детей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здоровьесберегающими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знаниями и умениями</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ru-RU" sz="20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И семья играет первостепенную роль, является примером для подражания, поэтому  привитие привычек к ЗОЖ это одна из основных задач родителей.</a:t>
            </a:r>
            <a:endParaRPr lang="ru-RU" sz="20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12" name="AutoShape 4" descr="https://st3.depositphotos.com/1967477/13329/v/950/depositphotos_133295448-stock-illustration-happy-family-together-on-whi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https://st3.depositphotos.com/1967477/13329/v/950/depositphotos_133295448-stock-illustration-happy-family-together-on-white.jpg"/>
          <p:cNvPicPr>
            <a:picLocks noChangeAspect="1" noChangeArrowheads="1"/>
          </p:cNvPicPr>
          <p:nvPr/>
        </p:nvPicPr>
        <p:blipFill>
          <a:blip r:embed="rId2" cstate="print"/>
          <a:srcRect/>
          <a:stretch>
            <a:fillRect/>
          </a:stretch>
        </p:blipFill>
        <p:spPr bwMode="auto">
          <a:xfrm>
            <a:off x="4572000" y="3717032"/>
            <a:ext cx="2952328" cy="2883066"/>
          </a:xfrm>
          <a:prstGeom prst="rect">
            <a:avLst/>
          </a:prstGeom>
          <a:noFill/>
        </p:spPr>
      </p:pic>
    </p:spTree>
    <p:extLst>
      <p:ext uri="{BB962C8B-B14F-4D97-AF65-F5344CB8AC3E}">
        <p14:creationId xmlns:p14="http://schemas.microsoft.com/office/powerpoint/2010/main" val="58725647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404664"/>
            <a:ext cx="8394267" cy="798634"/>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400" b="1" dirty="0" smtClean="0">
                <a:ln/>
                <a:solidFill>
                  <a:schemeClr val="accent4"/>
                </a:solidFill>
                <a:latin typeface="Times New Roman" panose="02020603050405020304" pitchFamily="18" charset="0"/>
                <a:cs typeface="Times New Roman" panose="02020603050405020304" pitchFamily="18" charset="0"/>
              </a:rPr>
              <a:t>Что же делать, </a:t>
            </a:r>
            <a:br>
              <a:rPr lang="ru-RU" sz="2400" b="1" dirty="0" smtClean="0">
                <a:ln/>
                <a:solidFill>
                  <a:schemeClr val="accent4"/>
                </a:solidFill>
                <a:latin typeface="Times New Roman" panose="02020603050405020304" pitchFamily="18" charset="0"/>
                <a:cs typeface="Times New Roman" panose="02020603050405020304" pitchFamily="18" charset="0"/>
              </a:rPr>
            </a:br>
            <a:r>
              <a:rPr lang="ru-RU" sz="2400" b="1" dirty="0" smtClean="0">
                <a:ln/>
                <a:solidFill>
                  <a:schemeClr val="accent4"/>
                </a:solidFill>
                <a:latin typeface="Times New Roman" panose="02020603050405020304" pitchFamily="18" charset="0"/>
                <a:cs typeface="Times New Roman" panose="02020603050405020304" pitchFamily="18" charset="0"/>
              </a:rPr>
              <a:t>чтобы ребёнок рос здоровым и счастливым?</a:t>
            </a:r>
            <a:endParaRPr lang="ru-RU" sz="2400" b="1" dirty="0">
              <a:ln/>
              <a:solidFill>
                <a:schemeClr val="accent4"/>
              </a:solidFill>
              <a:latin typeface="Times New Roman" panose="02020603050405020304" pitchFamily="18" charset="0"/>
              <a:cs typeface="Times New Roman" panose="02020603050405020304" pitchFamily="18" charset="0"/>
            </a:endParaRPr>
          </a:p>
        </p:txBody>
      </p:sp>
      <p:sp>
        <p:nvSpPr>
          <p:cNvPr id="7" name="Объект 4"/>
          <p:cNvSpPr>
            <a:spLocks noGrp="1"/>
          </p:cNvSpPr>
          <p:nvPr>
            <p:ph sz="quarter" idx="1"/>
          </p:nvPr>
        </p:nvSpPr>
        <p:spPr>
          <a:xfrm>
            <a:off x="351344" y="1484784"/>
            <a:ext cx="8676456" cy="4919295"/>
          </a:xfrm>
          <a:prstGeom prst="rect">
            <a:avLst/>
          </a:prstGeom>
        </p:spPr>
        <p:txBody>
          <a:bodyPr wrap="square">
            <a:spAutoFit/>
          </a:bodyPr>
          <a:lstStyle/>
          <a:p>
            <a:pPr marL="342900" indent="-342900">
              <a:lnSpc>
                <a:spcPct val="115000"/>
              </a:lnSpc>
              <a:spcAft>
                <a:spcPts val="1000"/>
              </a:spcAft>
              <a:buSzPts val="1000"/>
              <a:tabLst>
                <a:tab pos="457200" algn="l"/>
              </a:tabLst>
            </a:pPr>
            <a:r>
              <a:rPr lang="ru-RU" sz="1800" dirty="0" smtClean="0">
                <a:latin typeface="Times New Roman" pitchFamily="18" charset="0"/>
                <a:ea typeface="Times New Roman" panose="02020603050405020304" pitchFamily="18" charset="0"/>
                <a:cs typeface="Times New Roman" pitchFamily="18" charset="0"/>
              </a:rPr>
              <a:t>Соблюдение рационального режима дня</a:t>
            </a:r>
          </a:p>
          <a:p>
            <a:pPr marL="342900" indent="-342900">
              <a:lnSpc>
                <a:spcPct val="115000"/>
              </a:lnSpc>
              <a:spcAft>
                <a:spcPts val="1000"/>
              </a:spcAft>
              <a:buSzPts val="1000"/>
              <a:tabLst>
                <a:tab pos="457200" algn="l"/>
              </a:tabLst>
            </a:pPr>
            <a:r>
              <a:rPr lang="ru-RU" sz="1800" dirty="0" smtClean="0">
                <a:effectLst/>
                <a:latin typeface="Times New Roman" pitchFamily="18" charset="0"/>
                <a:ea typeface="Calibri" panose="020F0502020204030204" pitchFamily="34" charset="0"/>
                <a:cs typeface="Times New Roman" pitchFamily="18" charset="0"/>
              </a:rPr>
              <a:t>Правильное питание</a:t>
            </a:r>
          </a:p>
          <a:p>
            <a:pPr marL="342900" indent="-342900">
              <a:lnSpc>
                <a:spcPct val="115000"/>
              </a:lnSpc>
              <a:spcAft>
                <a:spcPts val="1000"/>
              </a:spcAft>
              <a:buSzPts val="1000"/>
              <a:tabLst>
                <a:tab pos="457200" algn="l"/>
              </a:tabLst>
            </a:pPr>
            <a:r>
              <a:rPr lang="ru-RU" sz="1800" dirty="0" smtClean="0">
                <a:effectLst/>
                <a:latin typeface="Times New Roman" pitchFamily="18" charset="0"/>
                <a:ea typeface="Calibri" panose="020F0502020204030204" pitchFamily="34" charset="0"/>
                <a:cs typeface="Times New Roman" pitchFamily="18" charset="0"/>
              </a:rPr>
              <a:t>Организация сна</a:t>
            </a:r>
          </a:p>
          <a:p>
            <a:pPr marL="342900" indent="-342900">
              <a:lnSpc>
                <a:spcPct val="115000"/>
              </a:lnSpc>
              <a:spcAft>
                <a:spcPts val="1000"/>
              </a:spcAft>
              <a:buSzPts val="1000"/>
              <a:tabLst>
                <a:tab pos="457200" algn="l"/>
              </a:tabLst>
            </a:pPr>
            <a:r>
              <a:rPr lang="ru-RU" sz="1800" dirty="0" smtClean="0">
                <a:latin typeface="Times New Roman" pitchFamily="18" charset="0"/>
                <a:ea typeface="Calibri" panose="020F0502020204030204" pitchFamily="34" charset="0"/>
                <a:cs typeface="Times New Roman" pitchFamily="18" charset="0"/>
              </a:rPr>
              <a:t>Ежедневные прогулки на свежем воздухе</a:t>
            </a:r>
          </a:p>
          <a:p>
            <a:pPr marL="342900" indent="-342900">
              <a:lnSpc>
                <a:spcPct val="115000"/>
              </a:lnSpc>
              <a:spcAft>
                <a:spcPts val="1000"/>
              </a:spcAft>
              <a:buSzPts val="1000"/>
              <a:tabLst>
                <a:tab pos="457200" algn="l"/>
              </a:tabLst>
            </a:pPr>
            <a:r>
              <a:rPr lang="ru-RU" sz="1800" dirty="0" smtClean="0">
                <a:effectLst/>
                <a:latin typeface="Times New Roman" pitchFamily="18" charset="0"/>
                <a:ea typeface="Calibri" panose="020F0502020204030204" pitchFamily="34" charset="0"/>
                <a:cs typeface="Times New Roman" pitchFamily="18" charset="0"/>
              </a:rPr>
              <a:t>Соблюдение гигиены</a:t>
            </a:r>
          </a:p>
          <a:p>
            <a:pPr marL="342900" indent="-342900">
              <a:lnSpc>
                <a:spcPct val="115000"/>
              </a:lnSpc>
              <a:spcAft>
                <a:spcPts val="1000"/>
              </a:spcAft>
              <a:buSzPts val="1000"/>
              <a:tabLst>
                <a:tab pos="457200" algn="l"/>
              </a:tabLst>
            </a:pPr>
            <a:r>
              <a:rPr lang="ru-RU" sz="1800" dirty="0" smtClean="0">
                <a:effectLst/>
                <a:latin typeface="Times New Roman" pitchFamily="18" charset="0"/>
                <a:ea typeface="Calibri" panose="020F0502020204030204" pitchFamily="34" charset="0"/>
                <a:cs typeface="Times New Roman" pitchFamily="18" charset="0"/>
              </a:rPr>
              <a:t>Занятия спортом, утренняя гимнастика</a:t>
            </a:r>
          </a:p>
          <a:p>
            <a:pPr marL="342900" indent="-342900">
              <a:lnSpc>
                <a:spcPct val="115000"/>
              </a:lnSpc>
              <a:spcAft>
                <a:spcPts val="1000"/>
              </a:spcAft>
              <a:buSzPts val="1000"/>
              <a:tabLst>
                <a:tab pos="457200" algn="l"/>
              </a:tabLst>
            </a:pPr>
            <a:r>
              <a:rPr lang="ru-RU" sz="1800" dirty="0" smtClean="0">
                <a:latin typeface="Times New Roman" pitchFamily="18" charset="0"/>
                <a:ea typeface="Calibri" panose="020F0502020204030204" pitchFamily="34" charset="0"/>
                <a:cs typeface="Times New Roman" pitchFamily="18" charset="0"/>
              </a:rPr>
              <a:t>Закаливающие процедуры</a:t>
            </a:r>
          </a:p>
          <a:p>
            <a:pPr marL="342900" indent="-342900">
              <a:lnSpc>
                <a:spcPct val="115000"/>
              </a:lnSpc>
              <a:spcAft>
                <a:spcPts val="1000"/>
              </a:spcAft>
              <a:buSzPts val="1000"/>
              <a:tabLst>
                <a:tab pos="457200" algn="l"/>
              </a:tabLst>
            </a:pPr>
            <a:r>
              <a:rPr lang="ru-RU" sz="1800" dirty="0" smtClean="0">
                <a:effectLst/>
                <a:latin typeface="Times New Roman" pitchFamily="18" charset="0"/>
                <a:ea typeface="Calibri" panose="020F0502020204030204" pitchFamily="34" charset="0"/>
                <a:cs typeface="Times New Roman" pitchFamily="18" charset="0"/>
              </a:rPr>
              <a:t>Ограничение просмотра телевизора, гаджетов</a:t>
            </a:r>
          </a:p>
          <a:p>
            <a:pPr marL="342900" indent="-342900">
              <a:lnSpc>
                <a:spcPct val="115000"/>
              </a:lnSpc>
              <a:spcAft>
                <a:spcPts val="1000"/>
              </a:spcAft>
              <a:buSzPts val="1000"/>
              <a:tabLst>
                <a:tab pos="457200" algn="l"/>
              </a:tabLst>
            </a:pPr>
            <a:r>
              <a:rPr lang="ru-RU" sz="1800" dirty="0" smtClean="0">
                <a:latin typeface="Times New Roman" pitchFamily="18" charset="0"/>
                <a:ea typeface="Calibri" panose="020F0502020204030204" pitchFamily="34" charset="0"/>
                <a:cs typeface="Times New Roman" pitchFamily="18" charset="0"/>
              </a:rPr>
              <a:t>Поддержание психологически здоровой, гармоничной, спокойной обстановки в семье.</a:t>
            </a:r>
            <a:r>
              <a:rPr lang="ru-RU" sz="1800" dirty="0">
                <a:latin typeface="Times New Roman" pitchFamily="18" charset="0"/>
                <a:ea typeface="Calibri" panose="020F0502020204030204" pitchFamily="34" charset="0"/>
                <a:cs typeface="Times New Roman" pitchFamily="18" charset="0"/>
              </a:rPr>
              <a:t> </a:t>
            </a:r>
            <a:endParaRPr lang="ru-RU" sz="1400" dirty="0">
              <a:latin typeface="Times New Roman" pitchFamily="18" charset="0"/>
              <a:ea typeface="Calibri" panose="020F0502020204030204" pitchFamily="34" charset="0"/>
              <a:cs typeface="Times New Roman" pitchFamily="18" charset="0"/>
            </a:endParaRPr>
          </a:p>
        </p:txBody>
      </p:sp>
      <p:pic>
        <p:nvPicPr>
          <p:cNvPr id="4100" name="Picture 4" descr="СЧАСТЛИВЫЙ РЕБЕНОК. ПРАВИЛА НА КАЖДЫЙ ДЕНЬ» памятка для родителей »  Коммунальное государственное учреждение «Гимназия № 38 с углубленным  изучением английского языка» акимата города Усть-Каменогор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479134"/>
            <a:ext cx="3857763" cy="332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2988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2400" cy="667896"/>
          </a:xfrm>
        </p:spPr>
        <p:txBody>
          <a:bodyPr>
            <a:normAutofit fontScale="90000"/>
          </a:bodyPr>
          <a:lstStyle/>
          <a:p>
            <a:pPr algn="ct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Профилактика заболеваний</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532148" y="1052736"/>
            <a:ext cx="8219256" cy="1746880"/>
          </a:xfrm>
        </p:spPr>
        <p:txBody>
          <a:bodyPr>
            <a:normAutofit/>
          </a:bodyPr>
          <a:lstStyle/>
          <a:p>
            <a:pPr marL="0" indent="0" algn="ctr">
              <a:buNone/>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Это </a:t>
            </a:r>
            <a:r>
              <a:rPr lang="ru-RU" sz="2000" dirty="0">
                <a:latin typeface="Times New Roman" panose="02020603050405020304" pitchFamily="18" charset="0"/>
                <a:ea typeface="Calibri" panose="020F0502020204030204" pitchFamily="34" charset="0"/>
                <a:cs typeface="Times New Roman" panose="02020603050405020304" pitchFamily="18" charset="0"/>
              </a:rPr>
              <a:t>охрана и укрепление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здоровья детей. К ней относятся те советы, которые вы узнаете сегодня.</a:t>
            </a:r>
          </a:p>
          <a:p>
            <a:pPr marL="0" indent="0" algn="ctr">
              <a:buNone/>
            </a:pPr>
            <a:r>
              <a:rPr lang="ru-RU" sz="2000" dirty="0">
                <a:latin typeface="Times New Roman" panose="02020603050405020304" pitchFamily="18" charset="0"/>
                <a:ea typeface="Calibri" panose="020F0502020204030204" pitchFamily="34" charset="0"/>
                <a:cs typeface="Times New Roman" panose="02020603050405020304" pitchFamily="18" charset="0"/>
              </a:rPr>
              <a:t>В</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первую очередь это касается медицинского аспекта – регулярный профилактический осмотр и наблюдение врачей</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прививки по возрасту, соблюдение индивидуальных рекомендаций.</a:t>
            </a:r>
            <a:endParaRPr lang="ru-RU" sz="2000" dirty="0">
              <a:latin typeface="Times New Roman" panose="02020603050405020304" pitchFamily="18" charset="0"/>
              <a:cs typeface="Times New Roman" panose="02020603050405020304" pitchFamily="18" charset="0"/>
            </a:endParaRPr>
          </a:p>
        </p:txBody>
      </p:sp>
      <p:pic>
        <p:nvPicPr>
          <p:cNvPr id="15362" name="Picture 2" descr="https://i.pinimg.com/736x/c6/d0/dd/c6d0dd87ed34b87c0bf3f5fd8b6256a1.jpg"/>
          <p:cNvPicPr>
            <a:picLocks noChangeAspect="1" noChangeArrowheads="1"/>
          </p:cNvPicPr>
          <p:nvPr/>
        </p:nvPicPr>
        <p:blipFill>
          <a:blip r:embed="rId2" cstate="print"/>
          <a:srcRect/>
          <a:stretch>
            <a:fillRect/>
          </a:stretch>
        </p:blipFill>
        <p:spPr bwMode="auto">
          <a:xfrm>
            <a:off x="2915816" y="2924944"/>
            <a:ext cx="3600400" cy="3633635"/>
          </a:xfrm>
          <a:prstGeom prst="rect">
            <a:avLst/>
          </a:prstGeom>
          <a:noFill/>
        </p:spPr>
      </p:pic>
    </p:spTree>
    <p:extLst>
      <p:ext uri="{BB962C8B-B14F-4D97-AF65-F5344CB8AC3E}">
        <p14:creationId xmlns:p14="http://schemas.microsoft.com/office/powerpoint/2010/main" val="3753554536"/>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67544" y="404664"/>
            <a:ext cx="8394267" cy="582610"/>
          </a:xfrm>
          <a:solidFill>
            <a:schemeClr val="accent1">
              <a:lumMod val="40000"/>
              <a:lumOff val="60000"/>
            </a:schemeClr>
          </a:solidFill>
          <a:scene3d>
            <a:camera prst="orthographicFront"/>
            <a:lightRig rig="soft" dir="t">
              <a:rot lat="0" lon="0" rev="15600000"/>
            </a:lightRig>
          </a:scene3d>
          <a:sp3d>
            <a:bevelT/>
          </a:sp3d>
        </p:spPr>
        <p:txBody>
          <a:bodyPr>
            <a:noAutofit/>
            <a:sp3d extrusionH="57150" prstMaterial="softEdge">
              <a:bevelT w="25400" h="38100"/>
            </a:sp3d>
          </a:bodyPr>
          <a:lstStyle/>
          <a:p>
            <a:pPr algn="ctr">
              <a:spcBef>
                <a:spcPts val="0"/>
              </a:spcBef>
            </a:pPr>
            <a:r>
              <a:rPr lang="ru-RU" sz="2800" b="1" dirty="0" smtClean="0">
                <a:ln/>
                <a:solidFill>
                  <a:srgbClr val="FF0000"/>
                </a:solidFill>
                <a:latin typeface="Times New Roman" panose="02020603050405020304" pitchFamily="18" charset="0"/>
                <a:cs typeface="Times New Roman" panose="02020603050405020304" pitchFamily="18" charset="0"/>
              </a:rPr>
              <a:t>1. Соблюдение </a:t>
            </a:r>
            <a:r>
              <a:rPr lang="ru-RU" sz="2800" b="1" dirty="0">
                <a:ln/>
                <a:solidFill>
                  <a:srgbClr val="FF0000"/>
                </a:solidFill>
                <a:latin typeface="Times New Roman" panose="02020603050405020304" pitchFamily="18" charset="0"/>
                <a:cs typeface="Times New Roman" panose="02020603050405020304" pitchFamily="18" charset="0"/>
              </a:rPr>
              <a:t>рационального режима </a:t>
            </a:r>
            <a:r>
              <a:rPr lang="ru-RU" sz="2800" b="1" dirty="0" smtClean="0">
                <a:ln/>
                <a:solidFill>
                  <a:srgbClr val="FF0000"/>
                </a:solidFill>
                <a:latin typeface="Times New Roman" panose="02020603050405020304" pitchFamily="18" charset="0"/>
                <a:cs typeface="Times New Roman" panose="02020603050405020304" pitchFamily="18" charset="0"/>
              </a:rPr>
              <a:t>дня</a:t>
            </a:r>
            <a:endParaRPr lang="ru-RU" sz="2800" b="1" dirty="0">
              <a:ln/>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1" y="1268760"/>
            <a:ext cx="8610290" cy="4801314"/>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Режим </a:t>
            </a:r>
            <a:r>
              <a:rPr lang="ru-RU" b="1" dirty="0">
                <a:latin typeface="Times New Roman" panose="02020603050405020304" pitchFamily="18" charset="0"/>
                <a:cs typeface="Times New Roman" panose="02020603050405020304" pitchFamily="18" charset="0"/>
              </a:rPr>
              <a:t>дня - </a:t>
            </a:r>
            <a:r>
              <a:rPr lang="ru-RU" dirty="0" smtClean="0">
                <a:latin typeface="Times New Roman" panose="02020603050405020304" pitchFamily="18" charset="0"/>
                <a:cs typeface="Times New Roman" panose="02020603050405020304" pitchFamily="18" charset="0"/>
              </a:rPr>
              <a:t>это чёткий распорядок жизни в течение суток, предусматривающий чередование бодрствования и сна, а так же рациональную организацию различных видов деятельности. Правильный, соответствующий возрастным возможностям ребёнка режим укрепляет здоровье, обеспечивает работоспособность, успешное осуществление разнообразной деятельности, предохраняет от переутомления.</a:t>
            </a:r>
          </a:p>
          <a:p>
            <a:pPr algn="just"/>
            <a:r>
              <a:rPr lang="ru-RU" dirty="0" smtClean="0">
                <a:latin typeface="Times New Roman" panose="02020603050405020304" pitchFamily="18" charset="0"/>
                <a:cs typeface="Times New Roman" panose="02020603050405020304" pitchFamily="18" charset="0"/>
              </a:rPr>
              <a:t>    Любая деятельность – это ответная реакция на внешний раздражитель, осуществляемая рефлекторно. Она является результатом сложных процессов в коре головного мозга, сопровождается огромной потерей (тратой) нервной энергии и приводит к утомлению.</a:t>
            </a:r>
          </a:p>
          <a:p>
            <a:pPr algn="just"/>
            <a:r>
              <a:rPr lang="ru-RU" dirty="0" smtClean="0">
                <a:latin typeface="Times New Roman" panose="02020603050405020304" pitchFamily="18" charset="0"/>
                <a:cs typeface="Times New Roman" panose="02020603050405020304" pitchFamily="18" charset="0"/>
              </a:rPr>
              <a:t>      У ребёнка, приученного к строгому распорядку, потребность в еде, сне, отдыхе наступает через определённые промежутки времени и сопровождается ритмичными изменениями в деятельности всех внутренних органов. Организм как бы заблаговременно настраивается на предстоящую деятельность, поэтому она осуществляется достаточно эффективно, без лишней траты нервной энергии и не вызывает выраженного утомления.</a:t>
            </a:r>
          </a:p>
          <a:p>
            <a:pPr algn="just"/>
            <a:r>
              <a:rPr lang="ru-RU" dirty="0" smtClean="0">
                <a:latin typeface="Times New Roman" panose="02020603050405020304" pitchFamily="18" charset="0"/>
                <a:cs typeface="Times New Roman" panose="02020603050405020304" pitchFamily="18" charset="0"/>
              </a:rPr>
              <a:t>       Хорошая работоспособность в течение дня обеспечивается разнообразием видов деятельности и их чередованием. </a:t>
            </a:r>
            <a:endParaRPr lang="ru-RU" dirty="0"/>
          </a:p>
        </p:txBody>
      </p:sp>
    </p:spTree>
    <p:extLst>
      <p:ext uri="{BB962C8B-B14F-4D97-AF65-F5344CB8AC3E}">
        <p14:creationId xmlns:p14="http://schemas.microsoft.com/office/powerpoint/2010/main" val="3792159642"/>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0831" y="2872047"/>
            <a:ext cx="8178646" cy="393954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Ориентировочный </a:t>
            </a:r>
            <a:r>
              <a:rPr lang="ru-RU" b="1" dirty="0" smtClean="0">
                <a:latin typeface="Times New Roman" panose="02020603050405020304" pitchFamily="18" charset="0"/>
                <a:cs typeface="Times New Roman" panose="02020603050405020304" pitchFamily="18" charset="0"/>
              </a:rPr>
              <a:t>распорядок дня</a:t>
            </a:r>
            <a:endParaRPr lang="ru-RU" b="1"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7:00 </a:t>
            </a:r>
            <a:r>
              <a:rPr lang="ru-RU" dirty="0">
                <a:latin typeface="Times New Roman" panose="02020603050405020304" pitchFamily="18" charset="0"/>
                <a:cs typeface="Times New Roman" panose="02020603050405020304" pitchFamily="18" charset="0"/>
              </a:rPr>
              <a:t>– 8:00 – подъем, зарядка, утренняя гигиена, дорога в детский </a:t>
            </a:r>
            <a:r>
              <a:rPr lang="ru-RU" dirty="0" smtClean="0">
                <a:latin typeface="Times New Roman" panose="02020603050405020304" pitchFamily="18" charset="0"/>
                <a:cs typeface="Times New Roman" panose="02020603050405020304" pitchFamily="18" charset="0"/>
              </a:rPr>
              <a:t>сад</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8:15 </a:t>
            </a:r>
            <a:r>
              <a:rPr lang="ru-RU" dirty="0">
                <a:latin typeface="Times New Roman" panose="02020603050405020304" pitchFamily="18" charset="0"/>
                <a:cs typeface="Times New Roman" panose="02020603050405020304" pitchFamily="18" charset="0"/>
              </a:rPr>
              <a:t>– 8:30 – </a:t>
            </a:r>
            <a:r>
              <a:rPr lang="ru-RU" dirty="0" smtClean="0">
                <a:latin typeface="Times New Roman" panose="02020603050405020304" pitchFamily="18" charset="0"/>
                <a:cs typeface="Times New Roman" panose="02020603050405020304" pitchFamily="18" charset="0"/>
              </a:rPr>
              <a:t>завтрак</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9:00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10:30 </a:t>
            </a:r>
            <a:r>
              <a:rPr lang="ru-RU" dirty="0">
                <a:latin typeface="Times New Roman" panose="02020603050405020304" pitchFamily="18" charset="0"/>
                <a:cs typeface="Times New Roman" panose="02020603050405020304" pitchFamily="18" charset="0"/>
              </a:rPr>
              <a:t>– игровая и обучающая </a:t>
            </a:r>
            <a:r>
              <a:rPr lang="ru-RU" dirty="0" smtClean="0">
                <a:latin typeface="Times New Roman" panose="02020603050405020304" pitchFamily="18" charset="0"/>
                <a:cs typeface="Times New Roman" panose="02020603050405020304" pitchFamily="18" charset="0"/>
              </a:rPr>
              <a:t>деятельность</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10:40 </a:t>
            </a:r>
            <a:r>
              <a:rPr lang="ru-RU" dirty="0">
                <a:latin typeface="Times New Roman" panose="02020603050405020304" pitchFamily="18" charset="0"/>
                <a:cs typeface="Times New Roman" panose="02020603050405020304" pitchFamily="18" charset="0"/>
              </a:rPr>
              <a:t>– 12:10 – прогулка, </a:t>
            </a:r>
            <a:r>
              <a:rPr lang="ru-RU" dirty="0" smtClean="0">
                <a:latin typeface="Times New Roman" panose="02020603050405020304" pitchFamily="18" charset="0"/>
                <a:cs typeface="Times New Roman" panose="02020603050405020304" pitchFamily="18" charset="0"/>
              </a:rPr>
              <a:t>игры</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12:30 – </a:t>
            </a:r>
            <a:r>
              <a:rPr lang="ru-RU" dirty="0" smtClean="0">
                <a:latin typeface="Times New Roman" panose="02020603050405020304" pitchFamily="18" charset="0"/>
                <a:cs typeface="Times New Roman" panose="02020603050405020304" pitchFamily="18" charset="0"/>
              </a:rPr>
              <a:t>12:45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обед</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12:45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13:00 </a:t>
            </a:r>
            <a:r>
              <a:rPr lang="ru-RU" dirty="0">
                <a:latin typeface="Times New Roman" panose="02020603050405020304" pitchFamily="18" charset="0"/>
                <a:cs typeface="Times New Roman" panose="02020603050405020304" pitchFamily="18" charset="0"/>
              </a:rPr>
              <a:t>– подготовка к дневному </a:t>
            </a:r>
            <a:r>
              <a:rPr lang="ru-RU" dirty="0" smtClean="0">
                <a:latin typeface="Times New Roman" panose="02020603050405020304" pitchFamily="18" charset="0"/>
                <a:cs typeface="Times New Roman" panose="02020603050405020304" pitchFamily="18" charset="0"/>
              </a:rPr>
              <a:t>сну</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13:00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15:00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дневной сон</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15:15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15:30 </a:t>
            </a:r>
            <a:r>
              <a:rPr lang="ru-RU" dirty="0">
                <a:latin typeface="Times New Roman" panose="02020603050405020304" pitchFamily="18" charset="0"/>
                <a:cs typeface="Times New Roman" panose="02020603050405020304" pitchFamily="18" charset="0"/>
              </a:rPr>
              <a:t>– полдник;</a:t>
            </a:r>
          </a:p>
          <a:p>
            <a:r>
              <a:rPr lang="ru-RU" dirty="0" smtClean="0">
                <a:latin typeface="Times New Roman" panose="02020603050405020304" pitchFamily="18" charset="0"/>
                <a:cs typeface="Times New Roman" panose="02020603050405020304" pitchFamily="18" charset="0"/>
              </a:rPr>
              <a:t>15:30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16:30 </a:t>
            </a:r>
            <a:r>
              <a:rPr lang="ru-RU" dirty="0">
                <a:latin typeface="Times New Roman" panose="02020603050405020304" pitchFamily="18" charset="0"/>
                <a:cs typeface="Times New Roman" panose="02020603050405020304" pitchFamily="18" charset="0"/>
              </a:rPr>
              <a:t>– развивающие занятия, игры;</a:t>
            </a:r>
          </a:p>
          <a:p>
            <a:r>
              <a:rPr lang="ru-RU" dirty="0" smtClean="0">
                <a:latin typeface="Times New Roman" panose="02020603050405020304" pitchFamily="18" charset="0"/>
                <a:cs typeface="Times New Roman" panose="02020603050405020304" pitchFamily="18" charset="0"/>
              </a:rPr>
              <a:t>16:30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16:45 </a:t>
            </a:r>
            <a:r>
              <a:rPr lang="ru-RU" dirty="0">
                <a:latin typeface="Times New Roman" panose="02020603050405020304" pitchFamily="18" charset="0"/>
                <a:cs typeface="Times New Roman" panose="02020603050405020304" pitchFamily="18" charset="0"/>
              </a:rPr>
              <a:t>– ужин;</a:t>
            </a:r>
          </a:p>
          <a:p>
            <a:r>
              <a:rPr lang="ru-RU" dirty="0">
                <a:latin typeface="Times New Roman" panose="02020603050405020304" pitchFamily="18" charset="0"/>
                <a:cs typeface="Times New Roman" panose="02020603050405020304" pitchFamily="18" charset="0"/>
              </a:rPr>
              <a:t>17:00 – 19:00 – прогулка, дорога домой, игры на улице;</a:t>
            </a:r>
          </a:p>
          <a:p>
            <a:r>
              <a:rPr lang="ru-RU" dirty="0" smtClean="0">
                <a:latin typeface="Times New Roman" panose="02020603050405020304" pitchFamily="18" charset="0"/>
                <a:cs typeface="Times New Roman" panose="02020603050405020304" pitchFamily="18" charset="0"/>
              </a:rPr>
              <a:t>20:30 </a:t>
            </a:r>
            <a:r>
              <a:rPr lang="ru-RU" dirty="0">
                <a:latin typeface="Times New Roman" panose="02020603050405020304" pitchFamily="18" charset="0"/>
                <a:cs typeface="Times New Roman" panose="02020603050405020304" pitchFamily="18" charset="0"/>
              </a:rPr>
              <a:t>– 21:00 – купание, подготовка к укладыванию;</a:t>
            </a:r>
          </a:p>
          <a:p>
            <a:r>
              <a:rPr lang="ru-RU" dirty="0">
                <a:latin typeface="Times New Roman" panose="02020603050405020304" pitchFamily="18" charset="0"/>
                <a:cs typeface="Times New Roman" panose="02020603050405020304" pitchFamily="18" charset="0"/>
              </a:rPr>
              <a:t>21:00 – 7:00 – ночной сон</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3528" y="56138"/>
            <a:ext cx="8568952" cy="2862322"/>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Как выглядит рациональный режим дня дошкольника? </a:t>
            </a:r>
          </a:p>
          <a:p>
            <a:pPr algn="just"/>
            <a:r>
              <a:rPr lang="ru-RU" dirty="0">
                <a:latin typeface="Times New Roman" panose="02020603050405020304" pitchFamily="18" charset="0"/>
                <a:cs typeface="Times New Roman" panose="02020603050405020304" pitchFamily="18" charset="0"/>
              </a:rPr>
              <a:t>Он включает в себя следующие периоды.</a:t>
            </a:r>
          </a:p>
          <a:p>
            <a:pPr algn="just"/>
            <a:r>
              <a:rPr lang="ru-RU" b="1" dirty="0">
                <a:latin typeface="Times New Roman" panose="02020603050405020304" pitchFamily="18" charset="0"/>
                <a:cs typeface="Times New Roman" panose="02020603050405020304" pitchFamily="18" charset="0"/>
              </a:rPr>
              <a:t>Ночной сон</a:t>
            </a:r>
            <a:r>
              <a:rPr lang="ru-RU" dirty="0">
                <a:latin typeface="Times New Roman" panose="02020603050405020304" pitchFamily="18" charset="0"/>
                <a:cs typeface="Times New Roman" panose="02020603050405020304" pitchFamily="18" charset="0"/>
              </a:rPr>
              <a:t>. Для младших дошкольников он должен длиться 13–14 часов в сутки, для старших – примерно на час меньше. Укладывать малышей на ночь нужно между 20 и 21 </a:t>
            </a:r>
            <a:r>
              <a:rPr lang="ru-RU" dirty="0" smtClean="0">
                <a:latin typeface="Times New Roman" panose="02020603050405020304" pitchFamily="18" charset="0"/>
                <a:cs typeface="Times New Roman" panose="02020603050405020304" pitchFamily="18" charset="0"/>
              </a:rPr>
              <a:t>часами. </a:t>
            </a:r>
            <a:r>
              <a:rPr lang="ru-RU" b="1" dirty="0" smtClean="0">
                <a:latin typeface="Times New Roman" panose="02020603050405020304" pitchFamily="18" charset="0"/>
                <a:cs typeface="Times New Roman" panose="02020603050405020304" pitchFamily="18" charset="0"/>
              </a:rPr>
              <a:t>Дневной </a:t>
            </a:r>
            <a:r>
              <a:rPr lang="ru-RU" b="1" dirty="0">
                <a:latin typeface="Times New Roman" panose="02020603050405020304" pitchFamily="18" charset="0"/>
                <a:cs typeface="Times New Roman" panose="02020603050405020304" pitchFamily="18" charset="0"/>
              </a:rPr>
              <a:t>сон. </a:t>
            </a:r>
            <a:r>
              <a:rPr lang="ru-RU" dirty="0">
                <a:latin typeface="Times New Roman" panose="02020603050405020304" pitchFamily="18" charset="0"/>
                <a:cs typeface="Times New Roman" panose="02020603050405020304" pitchFamily="18" charset="0"/>
              </a:rPr>
              <a:t>До 4 лет его продолжительность составляет около 2 часов, после – примерно 1,5 </a:t>
            </a:r>
            <a:r>
              <a:rPr lang="ru-RU" dirty="0" smtClean="0">
                <a:latin typeface="Times New Roman" panose="02020603050405020304" pitchFamily="18" charset="0"/>
                <a:cs typeface="Times New Roman" panose="02020603050405020304" pitchFamily="18" charset="0"/>
              </a:rPr>
              <a:t>часа. </a:t>
            </a:r>
            <a:r>
              <a:rPr lang="ru-RU" b="1" dirty="0" smtClean="0">
                <a:latin typeface="Times New Roman" panose="02020603050405020304" pitchFamily="18" charset="0"/>
                <a:cs typeface="Times New Roman" panose="02020603050405020304" pitchFamily="18" charset="0"/>
              </a:rPr>
              <a:t>Приемы </a:t>
            </a:r>
            <a:r>
              <a:rPr lang="ru-RU" b="1" dirty="0">
                <a:latin typeface="Times New Roman" panose="02020603050405020304" pitchFamily="18" charset="0"/>
                <a:cs typeface="Times New Roman" panose="02020603050405020304" pitchFamily="18" charset="0"/>
              </a:rPr>
              <a:t>пищи. </a:t>
            </a:r>
            <a:r>
              <a:rPr lang="ru-RU" dirty="0">
                <a:latin typeface="Times New Roman" panose="02020603050405020304" pitchFamily="18" charset="0"/>
                <a:cs typeface="Times New Roman" panose="02020603050405020304" pitchFamily="18" charset="0"/>
              </a:rPr>
              <a:t>Их должно быть минимум 4, через каждые 3,5–4 </a:t>
            </a:r>
            <a:r>
              <a:rPr lang="ru-RU" dirty="0" smtClean="0">
                <a:latin typeface="Times New Roman" panose="02020603050405020304" pitchFamily="18" charset="0"/>
                <a:cs typeface="Times New Roman" panose="02020603050405020304" pitchFamily="18" charset="0"/>
              </a:rPr>
              <a:t>часа. </a:t>
            </a:r>
            <a:r>
              <a:rPr lang="ru-RU" b="1" dirty="0" smtClean="0">
                <a:latin typeface="Times New Roman" panose="02020603050405020304" pitchFamily="18" charset="0"/>
                <a:cs typeface="Times New Roman" panose="02020603050405020304" pitchFamily="18" charset="0"/>
              </a:rPr>
              <a:t>Бодрствование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течение 6–6,5 часов.</a:t>
            </a: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выходные дни постарайтесь придерживаться режима, установленного в дошкольном учреждении. Это позволит ребенку более продуктивно включиться </a:t>
            </a:r>
            <a:r>
              <a:rPr lang="ru-RU" dirty="0" smtClean="0">
                <a:latin typeface="Times New Roman" panose="02020603050405020304" pitchFamily="18" charset="0"/>
                <a:cs typeface="Times New Roman" panose="02020603050405020304" pitchFamily="18" charset="0"/>
              </a:rPr>
              <a:t>в деятельность </a:t>
            </a:r>
            <a:r>
              <a:rPr lang="ru-RU" dirty="0">
                <a:latin typeface="Times New Roman" panose="02020603050405020304" pitchFamily="18" charset="0"/>
                <a:cs typeface="Times New Roman" panose="02020603050405020304" pitchFamily="18" charset="0"/>
              </a:rPr>
              <a:t>к началу следующей недели. </a:t>
            </a:r>
          </a:p>
        </p:txBody>
      </p:sp>
      <p:pic>
        <p:nvPicPr>
          <p:cNvPr id="4" name="Picture 2" descr="http://www.pol122.spb.ru/wp-content/uploads/2019/11/%D0%91%D0%B5%D0%B7%D1%8B%D0%BC%D1%8F%D0%BD%D0%BD%D1%8B%D0%B9-e15744290486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717032"/>
            <a:ext cx="3275683" cy="27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3994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pandia.ru/text/81/120/images/img5_101.jpg"/>
          <p:cNvPicPr>
            <a:picLocks noChangeAspect="1" noChangeArrowheads="1"/>
          </p:cNvPicPr>
          <p:nvPr/>
        </p:nvPicPr>
        <p:blipFill>
          <a:blip r:embed="rId2" cstate="print"/>
          <a:srcRect/>
          <a:stretch>
            <a:fillRect/>
          </a:stretch>
        </p:blipFill>
        <p:spPr bwMode="auto">
          <a:xfrm>
            <a:off x="4572000" y="260648"/>
            <a:ext cx="4424058" cy="6259954"/>
          </a:xfrm>
          <a:prstGeom prst="rect">
            <a:avLst/>
          </a:prstGeom>
          <a:noFill/>
        </p:spPr>
      </p:pic>
      <p:pic>
        <p:nvPicPr>
          <p:cNvPr id="35846" name="Picture 6" descr="https://i.pinimg.com/736x/be/f9/be/bef9be378e84151acc643e1fff42a6c0.jpg"/>
          <p:cNvPicPr>
            <a:picLocks noChangeAspect="1" noChangeArrowheads="1"/>
          </p:cNvPicPr>
          <p:nvPr/>
        </p:nvPicPr>
        <p:blipFill>
          <a:blip r:embed="rId3" cstate="print"/>
          <a:srcRect/>
          <a:stretch>
            <a:fillRect/>
          </a:stretch>
        </p:blipFill>
        <p:spPr bwMode="auto">
          <a:xfrm>
            <a:off x="179512" y="260648"/>
            <a:ext cx="4408057" cy="6237312"/>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Другая 1">
      <a:majorFont>
        <a:latin typeface="AR DECODE"/>
        <a:ea typeface=""/>
        <a:cs typeface=""/>
      </a:majorFont>
      <a:minorFont>
        <a:latin typeface="AR DECODE"/>
        <a:ea typeface=""/>
        <a:cs typeface=""/>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TotalTime>
  <Words>2070</Words>
  <Application>Microsoft Office PowerPoint</Application>
  <PresentationFormat>Экран (4:3)</PresentationFormat>
  <Paragraphs>123</Paragraphs>
  <Slides>21</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 DECODE</vt:lpstr>
      <vt:lpstr>Arial</vt:lpstr>
      <vt:lpstr>Calibri</vt:lpstr>
      <vt:lpstr>Times New Roman</vt:lpstr>
      <vt:lpstr>Trebuchet MS</vt:lpstr>
      <vt:lpstr>Wingdings 2</vt:lpstr>
      <vt:lpstr>Справедливость</vt:lpstr>
      <vt:lpstr>МДОУ « Детский сад №193» Консультация для родителей  «Здоровый образ жизни –  на словах и на деле»</vt:lpstr>
      <vt:lpstr>Презентация PowerPoint</vt:lpstr>
      <vt:lpstr>Что же влияет на состояние здоровья человека?</vt:lpstr>
      <vt:lpstr>Презентация PowerPoint</vt:lpstr>
      <vt:lpstr>Что же делать,  чтобы ребёнок рос здоровым и счастливым?</vt:lpstr>
      <vt:lpstr>Профилактика заболеваний</vt:lpstr>
      <vt:lpstr>1. Соблюдение рационального режима дня</vt:lpstr>
      <vt:lpstr>Презентация PowerPoint</vt:lpstr>
      <vt:lpstr>Презентация PowerPoint</vt:lpstr>
      <vt:lpstr>2. Организация сна</vt:lpstr>
      <vt:lpstr>3. Правильное питание</vt:lpstr>
      <vt:lpstr>Презентация PowerPoint</vt:lpstr>
      <vt:lpstr>4. Ежедневные прогулки на свежем воздухе</vt:lpstr>
      <vt:lpstr>5. Соблюдение гигиены</vt:lpstr>
      <vt:lpstr>Презентация PowerPoint</vt:lpstr>
      <vt:lpstr>6. Занятия спортом, утренняя гимнастика</vt:lpstr>
      <vt:lpstr>7. Закаливающие процедуры</vt:lpstr>
      <vt:lpstr>Презентация PowerPoint</vt:lpstr>
      <vt:lpstr>                                                                                . 8. Поддержание психологически здоровой,  гармоничной, спокойной обстановки в семье</vt:lpstr>
      <vt:lpstr>                                                                                Рекомендуемая литература</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группы Морозко «Я здоровье сберегу –  сам себе я помогу»</dc:title>
  <dc:creator>Милочка</dc:creator>
  <cp:lastModifiedBy>RePack by Diakov</cp:lastModifiedBy>
  <cp:revision>95</cp:revision>
  <dcterms:created xsi:type="dcterms:W3CDTF">2014-02-05T19:17:08Z</dcterms:created>
  <dcterms:modified xsi:type="dcterms:W3CDTF">2021-03-15T11:37:53Z</dcterms:modified>
</cp:coreProperties>
</file>