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69" r:id="rId5"/>
    <p:sldId id="268" r:id="rId6"/>
    <p:sldId id="270" r:id="rId7"/>
    <p:sldId id="262" r:id="rId8"/>
    <p:sldId id="266" r:id="rId9"/>
    <p:sldId id="265" r:id="rId10"/>
    <p:sldId id="267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8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169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77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14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9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2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8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9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0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5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1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6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5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96E0B-BA54-47B1-8A43-D430B8AA7BE2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FD3E67-62FF-4840-B62A-54F2C562D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4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15650787" TargetMode="External"/><Relationship Id="rId2" Type="http://schemas.openxmlformats.org/officeDocument/2006/relationships/hyperlink" Target="https://mdou193.edu.ya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dact.ru/law/prikaz-minprosveshcheniia-rossii-ot-25112022-n-1028/federalnaia-obrazovatelnaia-programma-doshkolnogo-obrazovanii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540328"/>
            <a:ext cx="8915399" cy="27598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КРАТКАЯ ПРЕЗЕНТАЦИЯ ОБРАЗОВАТЕЛЬНОЙ ПРОГРАММЫ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3823855"/>
            <a:ext cx="8915399" cy="2079807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Муниципальное дошкольное образовательное учреждение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«Детский сад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№19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algn="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города Ярославля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80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23207"/>
            <a:ext cx="8915400" cy="5188015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 детском саду </a:t>
            </a:r>
            <a:r>
              <a:rPr lang="ru-RU" sz="2000" dirty="0">
                <a:solidFill>
                  <a:srgbClr val="FF0000"/>
                </a:solidFill>
              </a:rPr>
              <a:t>взаимодействие с семьями воспитанников </a:t>
            </a:r>
            <a:r>
              <a:rPr lang="ru-RU" sz="2000" dirty="0"/>
              <a:t>осуществляется через различные </a:t>
            </a:r>
            <a:r>
              <a:rPr lang="ru-RU" sz="2000" b="1" dirty="0">
                <a:solidFill>
                  <a:srgbClr val="FF0000"/>
                </a:solidFill>
              </a:rPr>
              <a:t>формы сотрудничества</a:t>
            </a:r>
            <a:r>
              <a:rPr lang="ru-RU" sz="2000" dirty="0"/>
              <a:t>: </a:t>
            </a:r>
            <a:endParaRPr lang="ru-R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Анкетирование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Семинары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Библиотека </a:t>
            </a:r>
            <a:r>
              <a:rPr lang="ru-RU" sz="2000" dirty="0"/>
              <a:t>для родителей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Родительские </a:t>
            </a:r>
            <a:r>
              <a:rPr lang="ru-RU" sz="2000" dirty="0"/>
              <a:t>собрания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Совместная деятельность (конкурсы, праздники, тематические дни) 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Индивидуальные </a:t>
            </a:r>
            <a:r>
              <a:rPr lang="ru-RU" sz="2000" dirty="0"/>
              <a:t>консультации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Фотовыставки и информационные </a:t>
            </a:r>
            <a:r>
              <a:rPr lang="ru-RU" sz="2000" dirty="0"/>
              <a:t>стенды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Информация </a:t>
            </a:r>
            <a:r>
              <a:rPr lang="ru-RU" sz="2000" dirty="0"/>
              <a:t>на сайте ДОУ, в группе в социальных сетях </a:t>
            </a:r>
            <a:endParaRPr lang="ru-R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Просветительская </a:t>
            </a:r>
            <a:r>
              <a:rPr lang="ru-RU" sz="2000" dirty="0"/>
              <a:t>газета для родителей </a:t>
            </a:r>
            <a:r>
              <a:rPr lang="ru-RU" sz="2000" dirty="0" smtClean="0"/>
              <a:t>«В гостях у сказки»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Семейный клуб «Растем вместе»</a:t>
            </a:r>
          </a:p>
        </p:txBody>
      </p:sp>
    </p:spTree>
    <p:extLst>
      <p:ext uri="{BB962C8B-B14F-4D97-AF65-F5344CB8AC3E}">
        <p14:creationId xmlns:p14="http://schemas.microsoft.com/office/powerpoint/2010/main" val="365177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060624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МЫ ВСЕГДА </a:t>
            </a:r>
            <a:r>
              <a:rPr lang="ru-RU" b="1" dirty="0" smtClean="0">
                <a:solidFill>
                  <a:srgbClr val="FF0000"/>
                </a:solidFill>
              </a:rPr>
              <a:t>РАДЫ ВАМ!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46415"/>
            <a:ext cx="8915400" cy="4464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/>
              <a:t>Руководитель МДОУ "Детский сад №193": </a:t>
            </a:r>
            <a:r>
              <a:rPr lang="ru-RU" b="1" dirty="0" err="1"/>
              <a:t>Желиховская</a:t>
            </a:r>
            <a:r>
              <a:rPr lang="ru-RU" b="1" dirty="0"/>
              <a:t> Марина Павловна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Место нахождения: </a:t>
            </a:r>
            <a:r>
              <a:rPr lang="ru-RU" dirty="0" err="1"/>
              <a:t>г.Ярославль</a:t>
            </a:r>
            <a:r>
              <a:rPr lang="ru-RU" dirty="0"/>
              <a:t>, Ленинградский </a:t>
            </a:r>
            <a:r>
              <a:rPr lang="ru-RU" dirty="0" err="1"/>
              <a:t>пр-кт</a:t>
            </a:r>
            <a:r>
              <a:rPr lang="ru-RU" dirty="0"/>
              <a:t>, д.63 а</a:t>
            </a:r>
          </a:p>
          <a:p>
            <a:pPr marL="0" indent="0">
              <a:buNone/>
            </a:pPr>
            <a:r>
              <a:rPr lang="ru-RU" dirty="0"/>
              <a:t>Телефон (заведующий) +7 (4852) 31-68-14</a:t>
            </a:r>
          </a:p>
          <a:p>
            <a:pPr marL="0" indent="0">
              <a:buNone/>
            </a:pPr>
            <a:r>
              <a:rPr lang="ru-RU" dirty="0"/>
              <a:t>Телефон (старший воспитатель, </a:t>
            </a:r>
            <a:r>
              <a:rPr lang="ru-RU" dirty="0" err="1"/>
              <a:t>зам.зав</a:t>
            </a:r>
            <a:r>
              <a:rPr lang="ru-RU" dirty="0"/>
              <a:t>. по АХР) +7 (4852) </a:t>
            </a:r>
            <a:r>
              <a:rPr lang="ru-RU" dirty="0" smtClean="0"/>
              <a:t>56-98-14</a:t>
            </a:r>
            <a:r>
              <a:rPr lang="ru-RU" dirty="0"/>
              <a:t>    </a:t>
            </a:r>
          </a:p>
          <a:p>
            <a:pPr marL="0" indent="0">
              <a:buNone/>
            </a:pPr>
            <a:r>
              <a:rPr lang="ru-RU" dirty="0" smtClean="0"/>
              <a:t>Адрес </a:t>
            </a:r>
            <a:r>
              <a:rPr lang="ru-RU" dirty="0"/>
              <a:t>электронной почты: </a:t>
            </a:r>
            <a:r>
              <a:rPr lang="ru-RU" b="1" dirty="0" smtClean="0"/>
              <a:t>yardou193.yaroslavl@yarregion.ru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Наш сайт </a:t>
            </a:r>
            <a:r>
              <a:rPr lang="en-US" dirty="0">
                <a:hlinkClick r:id="rId2"/>
              </a:rPr>
              <a:t>https://mdou193.edu.yar.ru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Наше сообщество Вконтакте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vk.com/club215650787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Ссылка на Федеральную образовательную программу дошкольного </a:t>
            </a:r>
            <a:r>
              <a:rPr lang="ru-RU" dirty="0" smtClean="0"/>
              <a:t>образования  </a:t>
            </a:r>
            <a:r>
              <a:rPr lang="en-US" dirty="0">
                <a:hlinkClick r:id="rId4"/>
              </a:rPr>
              <a:t>https://sudact.ru/law/prikaz-minprosveshcheniia-rossii-ot-25112022-n-1028/federalnaia-obrazovatelnaia-programma-doshkolnogo-obrazovaniia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46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22465"/>
            <a:ext cx="8915400" cy="488875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Уважаемые родители!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 </a:t>
            </a:r>
            <a:r>
              <a:rPr lang="ru-RU" sz="2000" dirty="0">
                <a:solidFill>
                  <a:schemeClr val="tx1"/>
                </a:solidFill>
              </a:rPr>
              <a:t>1 сентября 2023 года </a:t>
            </a:r>
            <a:r>
              <a:rPr lang="ru-RU" sz="2000" dirty="0" smtClean="0">
                <a:solidFill>
                  <a:schemeClr val="tx1"/>
                </a:solidFill>
              </a:rPr>
              <a:t>наш детский сад работает </a:t>
            </a:r>
            <a:r>
              <a:rPr lang="ru-RU" sz="2000" dirty="0">
                <a:solidFill>
                  <a:schemeClr val="tx1"/>
                </a:solidFill>
              </a:rPr>
              <a:t>по новой образовательной программе муниципального дошкольного образовательного учреждения «Детский сад №</a:t>
            </a:r>
            <a:r>
              <a:rPr lang="ru-RU" sz="2000" dirty="0" smtClean="0">
                <a:solidFill>
                  <a:schemeClr val="tx1"/>
                </a:solidFill>
              </a:rPr>
              <a:t>193», </a:t>
            </a:r>
            <a:r>
              <a:rPr lang="ru-RU" sz="2000" dirty="0">
                <a:solidFill>
                  <a:schemeClr val="tx1"/>
                </a:solidFill>
              </a:rPr>
              <a:t>разработанной в соответствии с Ф</a:t>
            </a:r>
            <a:r>
              <a:rPr lang="ru-RU" sz="2000" dirty="0" smtClean="0">
                <a:solidFill>
                  <a:schemeClr val="tx1"/>
                </a:solidFill>
              </a:rPr>
              <a:t>едеральным </a:t>
            </a:r>
            <a:r>
              <a:rPr lang="ru-RU" sz="2000" dirty="0">
                <a:solidFill>
                  <a:schemeClr val="tx1"/>
                </a:solidFill>
              </a:rPr>
              <a:t>государственным образовательным стандартом дошкольного образования (ФГОС ДО) и </a:t>
            </a:r>
            <a:r>
              <a:rPr lang="ru-RU" sz="2000" dirty="0" smtClean="0">
                <a:solidFill>
                  <a:schemeClr val="tx1"/>
                </a:solidFill>
              </a:rPr>
              <a:t>Федеральной </a:t>
            </a:r>
            <a:r>
              <a:rPr lang="ru-RU" sz="2000" dirty="0">
                <a:solidFill>
                  <a:schemeClr val="tx1"/>
                </a:solidFill>
              </a:rPr>
              <a:t>образовательной программой дошкольного образования (ФОП ДО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3507970"/>
            <a:ext cx="1912428" cy="2902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642" y="4034031"/>
            <a:ext cx="2828059" cy="237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1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56705"/>
            <a:ext cx="8915400" cy="525451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Федеральная образовательная программа дошкольного образования </a:t>
            </a:r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>
                <a:solidFill>
                  <a:schemeClr val="tx1"/>
                </a:solidFill>
              </a:rPr>
              <a:t>ФОП ДО </a:t>
            </a:r>
            <a:r>
              <a:rPr lang="ru-RU" sz="2000" b="1" dirty="0" smtClean="0">
                <a:solidFill>
                  <a:schemeClr val="tx1"/>
                </a:solidFill>
              </a:rPr>
              <a:t>)- </a:t>
            </a:r>
            <a:r>
              <a:rPr lang="ru-RU" sz="2000" dirty="0">
                <a:solidFill>
                  <a:schemeClr val="tx1"/>
                </a:solidFill>
              </a:rPr>
              <a:t>это обязательный для всех детских садов документ, утверждённый Приказом </a:t>
            </a:r>
            <a:r>
              <a:rPr lang="ru-RU" sz="2000" dirty="0" err="1">
                <a:solidFill>
                  <a:schemeClr val="tx1"/>
                </a:solidFill>
              </a:rPr>
              <a:t>Минпросвещения</a:t>
            </a:r>
            <a:r>
              <a:rPr lang="ru-RU" sz="2000" dirty="0">
                <a:solidFill>
                  <a:schemeClr val="tx1"/>
                </a:solidFill>
              </a:rPr>
              <a:t> от 25.11.2022г. № 1028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ФОП </a:t>
            </a:r>
            <a:r>
              <a:rPr lang="ru-RU" sz="2000" dirty="0">
                <a:solidFill>
                  <a:schemeClr val="tx1"/>
                </a:solidFill>
              </a:rPr>
              <a:t>ДО определяет единый для всей страны базовый объём, содержание, планируемые результаты дошкольного образования и предусматривает интеграцию воспитания и обучения в едином образовательном процессе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Цель </a:t>
            </a:r>
            <a:r>
              <a:rPr lang="ru-RU" sz="2000" b="1" dirty="0">
                <a:solidFill>
                  <a:schemeClr val="tx1"/>
                </a:solidFill>
              </a:rPr>
              <a:t>ФОП ДО</a:t>
            </a:r>
            <a:r>
              <a:rPr lang="ru-RU" sz="2000" dirty="0">
                <a:solidFill>
                  <a:schemeClr val="tx1"/>
                </a:solidFill>
              </a:rPr>
              <a:t>: разностороннее развитие ребёнка дошкольного возраста на основе духовно-нравственных ценностей российского народа, исторических и национально-культурных </a:t>
            </a:r>
            <a:r>
              <a:rPr lang="ru-RU" sz="2000" dirty="0" smtClean="0">
                <a:solidFill>
                  <a:schemeClr val="tx1"/>
                </a:solidFill>
              </a:rPr>
              <a:t>традиций.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912" y="4771505"/>
            <a:ext cx="6968000" cy="173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0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24445"/>
            <a:ext cx="8915400" cy="657536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Цель Программы достигается через решение </a:t>
            </a:r>
            <a:r>
              <a:rPr lang="ru-RU" b="1" dirty="0">
                <a:solidFill>
                  <a:schemeClr val="tx1"/>
                </a:solidFill>
              </a:rPr>
              <a:t>следующих задач: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обеспечение </a:t>
            </a:r>
            <a:r>
              <a:rPr lang="ru-RU" dirty="0">
                <a:solidFill>
                  <a:schemeClr val="tx1"/>
                </a:solidFill>
              </a:rPr>
              <a:t>единых для Российской Федерации содержания дошкольного образования и планируемых результатов освоения образовательной программы ДО;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приобщение </a:t>
            </a:r>
            <a:r>
              <a:rPr lang="ru-RU" dirty="0">
                <a:solidFill>
                  <a:schemeClr val="tx1"/>
                </a:solidFill>
              </a:rPr>
              <a:t>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</a:t>
            </a:r>
            <a:r>
              <a:rPr lang="ru-RU" dirty="0" smtClean="0">
                <a:solidFill>
                  <a:schemeClr val="tx1"/>
                </a:solidFill>
              </a:rPr>
              <a:t>России;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>
                <a:solidFill>
                  <a:schemeClr val="tx1"/>
                </a:solidFill>
              </a:rPr>
              <a:t>условий для формирования ценностного отношения к окружающему миру, становления опыта действий и поступков на основе осмысления ценностей;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построение </a:t>
            </a:r>
            <a:r>
              <a:rPr lang="ru-RU" dirty="0">
                <a:solidFill>
                  <a:schemeClr val="tx1"/>
                </a:solidFill>
              </a:rPr>
              <a:t>(структурирование) содержания образовательной деятельности на основе учёта возрастных и индивидуальных особенностей развития;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>
                <a:solidFill>
                  <a:schemeClr val="tx1"/>
                </a:solidFill>
              </a:rPr>
              <a:t>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охрана </a:t>
            </a:r>
            <a:r>
              <a:rPr lang="ru-RU" dirty="0">
                <a:solidFill>
                  <a:schemeClr val="tx1"/>
                </a:solidFill>
              </a:rPr>
              <a:t>и укрепление физического и психического здоровья детей, в том числе их эмоционального благополучия;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обеспечение </a:t>
            </a:r>
            <a:r>
              <a:rPr lang="ru-RU" dirty="0">
                <a:solidFill>
                  <a:schemeClr val="tx1"/>
                </a:solidFill>
              </a:rPr>
              <a:t>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обеспечение </a:t>
            </a:r>
            <a:r>
              <a:rPr lang="ru-RU" dirty="0">
                <a:solidFill>
                  <a:schemeClr val="tx1"/>
                </a:solidFill>
              </a:rPr>
              <a:t>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достижение </a:t>
            </a:r>
            <a:r>
              <a:rPr lang="ru-RU" dirty="0">
                <a:solidFill>
                  <a:schemeClr val="tx1"/>
                </a:solidFill>
              </a:rPr>
              <a:t>детьми на этапе завершения дошкольного образования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96779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82386"/>
            <a:ext cx="8915400" cy="625948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Программа построена на </a:t>
            </a:r>
            <a:r>
              <a:rPr lang="ru-RU" b="1" dirty="0">
                <a:solidFill>
                  <a:schemeClr val="tx1"/>
                </a:solidFill>
              </a:rPr>
              <a:t>следующих принципах ДО</a:t>
            </a:r>
            <a:r>
              <a:rPr lang="ru-RU" dirty="0">
                <a:solidFill>
                  <a:schemeClr val="tx1"/>
                </a:solidFill>
              </a:rPr>
              <a:t>, установленных ФГОС ДО: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полноценное </a:t>
            </a:r>
            <a:r>
              <a:rPr lang="ru-RU" dirty="0">
                <a:solidFill>
                  <a:schemeClr val="tx1"/>
                </a:solidFill>
              </a:rPr>
              <a:t>проживание ребёнком всех этапов детства (младенческого, раннего и дошкольного возрастов), обогащение (амплификация) детского развития;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построение </a:t>
            </a:r>
            <a:r>
              <a:rPr lang="ru-RU" dirty="0">
                <a:solidFill>
                  <a:schemeClr val="tx1"/>
                </a:solidFill>
              </a:rPr>
              <a:t>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образования, становится субъектом образования;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содействие </a:t>
            </a:r>
            <a:r>
              <a:rPr lang="ru-RU" dirty="0">
                <a:solidFill>
                  <a:schemeClr val="tx1"/>
                </a:solidFill>
              </a:rPr>
              <a:t>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(далее вместе - взрослые);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признание </a:t>
            </a:r>
            <a:r>
              <a:rPr lang="ru-RU" dirty="0">
                <a:solidFill>
                  <a:schemeClr val="tx1"/>
                </a:solidFill>
              </a:rPr>
              <a:t>ребёнка полноценным участником (субъектом) образовательных отношений;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поддержка </a:t>
            </a:r>
            <a:r>
              <a:rPr lang="ru-RU" dirty="0">
                <a:solidFill>
                  <a:schemeClr val="tx1"/>
                </a:solidFill>
              </a:rPr>
              <a:t>инициативы детей в различных видах </a:t>
            </a:r>
            <a:r>
              <a:rPr lang="ru-RU" dirty="0" smtClean="0">
                <a:solidFill>
                  <a:schemeClr val="tx1"/>
                </a:solidFill>
              </a:rPr>
              <a:t>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сотрудничество </a:t>
            </a:r>
            <a:r>
              <a:rPr lang="ru-RU" dirty="0">
                <a:solidFill>
                  <a:schemeClr val="tx1"/>
                </a:solidFill>
              </a:rPr>
              <a:t>ДОО с семьёй;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приобщение </a:t>
            </a:r>
            <a:r>
              <a:rPr lang="ru-RU" dirty="0">
                <a:solidFill>
                  <a:schemeClr val="tx1"/>
                </a:solidFill>
              </a:rPr>
              <a:t>детей к социокультурным нормам, традициям семьи, общества и государства;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формирование </a:t>
            </a:r>
            <a:r>
              <a:rPr lang="ru-RU" dirty="0">
                <a:solidFill>
                  <a:schemeClr val="tx1"/>
                </a:solidFill>
              </a:rPr>
              <a:t>познавательных интересов и познавательных действий ребёнка в различных видах деятельности;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возрастная </a:t>
            </a:r>
            <a:r>
              <a:rPr lang="ru-RU" dirty="0">
                <a:solidFill>
                  <a:schemeClr val="tx1"/>
                </a:solidFill>
              </a:rPr>
              <a:t>адекватность дошкольного образования (соответствие условий, требований, методов возрасту и особенностям развития);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учёт </a:t>
            </a:r>
            <a:r>
              <a:rPr lang="ru-RU" dirty="0">
                <a:solidFill>
                  <a:schemeClr val="tx1"/>
                </a:solidFill>
              </a:rPr>
              <a:t>этнокультурной ситуации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405213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6822" y="731520"/>
            <a:ext cx="8877790" cy="5179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Содержание Программы </a:t>
            </a:r>
            <a:r>
              <a:rPr lang="ru-RU" sz="2000" dirty="0">
                <a:solidFill>
                  <a:schemeClr val="tx1"/>
                </a:solidFill>
              </a:rPr>
              <a:t>обеспечивает физическое и психическое развитие детей в различных видах деятельности и охватывает следующие структурные единицы, представляющие определенные направления обучения и воспитания детей - </a:t>
            </a:r>
            <a:r>
              <a:rPr lang="ru-RU" sz="2000" b="1" dirty="0">
                <a:solidFill>
                  <a:schemeClr val="tx1"/>
                </a:solidFill>
              </a:rPr>
              <a:t>образовательные области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Социально-коммуникативное развитие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</a:rPr>
              <a:t>«Познавательное развитие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</a:rPr>
              <a:t>«Речевое развитие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</a:rPr>
              <a:t>«Художественно-эстетическое развитие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</a:rPr>
              <a:t>«Физическое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382491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07571"/>
            <a:ext cx="8911687" cy="159742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Обязательная часть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5506" y="748145"/>
            <a:ext cx="90191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Федеральная образовательная программа ДО </a:t>
            </a:r>
          </a:p>
          <a:p>
            <a:pPr lvl="0"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85506" y="2050493"/>
            <a:ext cx="93268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Программа «Формирование культуры безопасности у детей от 3 до 8 лет» (Л. Л. Тимофеева)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Программа для детей дошкольного возраста «Мир без опасности», (Лыкова И.А.)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Программа «Приобщение детей к истокам русской народной культуры» (О. Л. Князева, М. Д. </a:t>
            </a:r>
            <a:r>
              <a:rPr lang="ru-RU" sz="1600" dirty="0" err="1" smtClean="0"/>
              <a:t>Маханева</a:t>
            </a:r>
            <a:r>
              <a:rPr lang="ru-RU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Программа по адаптации детей раннего возраста в ДОУ (Авторы рабочая группа МДОУ «Детский сад №193»: М.А. Цветкова, М.А. </a:t>
            </a:r>
            <a:r>
              <a:rPr lang="ru-RU" sz="1600" dirty="0" err="1" smtClean="0"/>
              <a:t>Сивкова</a:t>
            </a:r>
            <a:r>
              <a:rPr lang="ru-RU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Программа «Математика в детском саду» (В.П. Новикова)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Программа «Умные пальчики: конструирование в детском саду». (Лыкова И.А.)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Программа «От звука к букве. Формирование звуковой </a:t>
            </a:r>
            <a:r>
              <a:rPr lang="ru-RU" sz="1600" dirty="0" err="1" smtClean="0"/>
              <a:t>аналитикосинтетической</a:t>
            </a:r>
            <a:r>
              <a:rPr lang="ru-RU" sz="1600" dirty="0" smtClean="0"/>
              <a:t> активности дошкольников как предпосылки обучения грамоте». (Е.В. Колесникова)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Программа «Цветные ладошки» (И.А. Лыкова)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Программа по музыкальному воспитанию детей дошкольного возраста «Ладушки» (И. </a:t>
            </a:r>
            <a:r>
              <a:rPr lang="ru-RU" sz="1600" dirty="0" err="1" smtClean="0"/>
              <a:t>Каплунова</a:t>
            </a:r>
            <a:r>
              <a:rPr lang="ru-RU" sz="1600" dirty="0" smtClean="0"/>
              <a:t>, И. </a:t>
            </a:r>
            <a:r>
              <a:rPr lang="ru-RU" sz="1600" dirty="0" err="1" smtClean="0"/>
              <a:t>Новоскольцева</a:t>
            </a:r>
            <a:r>
              <a:rPr lang="ru-RU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Программа физического развития детей 3–7 лет «Малыши крепыши». (</a:t>
            </a:r>
            <a:r>
              <a:rPr lang="ru-RU" sz="1600" dirty="0" err="1" smtClean="0"/>
              <a:t>Бережнова</a:t>
            </a:r>
            <a:r>
              <a:rPr lang="ru-RU" sz="1600" dirty="0" smtClean="0"/>
              <a:t> О.В., Бойко В.В.)</a:t>
            </a:r>
            <a:endParaRPr lang="ru-RU" sz="16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592924" y="1537855"/>
            <a:ext cx="8911687" cy="4373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Часть, формируемая участниками образовательных отношений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4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ВЗАИМОДЕЙСТВИЕ </a:t>
            </a:r>
            <a:r>
              <a:rPr lang="ru-RU" sz="2000" dirty="0">
                <a:solidFill>
                  <a:schemeClr val="tx1"/>
                </a:solidFill>
              </a:rPr>
              <a:t>ПЕДАГОГИЧЕСКОГО КОЛЛЕКТИВА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 </a:t>
            </a:r>
            <a:r>
              <a:rPr lang="ru-RU" sz="2000" dirty="0">
                <a:solidFill>
                  <a:schemeClr val="tx1"/>
                </a:solidFill>
              </a:rPr>
              <a:t>СЕМЬЯМИ ВОСПИТАННИКОВ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Ведущие цели: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Обеспечение </a:t>
            </a:r>
            <a:r>
              <a:rPr lang="ru-RU" dirty="0">
                <a:solidFill>
                  <a:srgbClr val="FF0000"/>
                </a:solidFill>
              </a:rPr>
              <a:t>единства подходов к воспитанию и обучению </a:t>
            </a:r>
            <a:r>
              <a:rPr lang="ru-RU" dirty="0">
                <a:solidFill>
                  <a:schemeClr val="tx1"/>
                </a:solidFill>
              </a:rPr>
              <a:t>детей в условиях ДОО и семьи; </a:t>
            </a:r>
            <a:r>
              <a:rPr lang="ru-RU" dirty="0">
                <a:solidFill>
                  <a:srgbClr val="FF0000"/>
                </a:solidFill>
              </a:rPr>
              <a:t>повышение воспитательного потенциала </a:t>
            </a:r>
            <a:r>
              <a:rPr lang="ru-RU" dirty="0">
                <a:solidFill>
                  <a:schemeClr val="tx1"/>
                </a:solidFill>
              </a:rPr>
              <a:t>семьи.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Обеспечение </a:t>
            </a:r>
            <a:r>
              <a:rPr lang="ru-RU" dirty="0">
                <a:solidFill>
                  <a:srgbClr val="FF0000"/>
                </a:solidFill>
              </a:rPr>
              <a:t>психолого-педагогической поддержки </a:t>
            </a:r>
            <a:r>
              <a:rPr lang="ru-RU" dirty="0">
                <a:solidFill>
                  <a:schemeClr val="tx1"/>
                </a:solidFill>
              </a:rPr>
              <a:t>семьи и </a:t>
            </a:r>
            <a:r>
              <a:rPr lang="ru-RU" dirty="0">
                <a:solidFill>
                  <a:srgbClr val="FF0000"/>
                </a:solidFill>
              </a:rPr>
              <a:t>повышение компетентности </a:t>
            </a:r>
            <a:r>
              <a:rPr lang="ru-RU" dirty="0">
                <a:solidFill>
                  <a:schemeClr val="tx1"/>
                </a:solidFill>
              </a:rPr>
              <a:t>родителей в вопросах образования, охраны и укрепления здоровья детей младенческого, раннего и дошкольного </a:t>
            </a:r>
            <a:r>
              <a:rPr lang="ru-RU" dirty="0" smtClean="0">
                <a:solidFill>
                  <a:schemeClr val="tx1"/>
                </a:solidFill>
              </a:rPr>
              <a:t>возраста.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53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8384" y="432262"/>
            <a:ext cx="8836227" cy="603504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Деятельность педагогического коллектива МДОУ «Детский сад </a:t>
            </a:r>
            <a:r>
              <a:rPr lang="ru-RU" dirty="0" smtClean="0">
                <a:solidFill>
                  <a:srgbClr val="FF0000"/>
                </a:solidFill>
              </a:rPr>
              <a:t>№193» </a:t>
            </a:r>
            <a:r>
              <a:rPr lang="ru-RU" dirty="0">
                <a:solidFill>
                  <a:srgbClr val="FF0000"/>
                </a:solidFill>
              </a:rPr>
              <a:t>по построению взаимодействия с родителями </a:t>
            </a:r>
            <a:r>
              <a:rPr lang="ru-RU" dirty="0"/>
              <a:t>(законными представителями) обучающихся осуществляется по </a:t>
            </a:r>
            <a:r>
              <a:rPr lang="ru-RU" b="1" dirty="0">
                <a:solidFill>
                  <a:srgbClr val="FF0000"/>
                </a:solidFill>
              </a:rPr>
              <a:t>нескольким направлениям</a:t>
            </a:r>
            <a:r>
              <a:rPr lang="ru-RU" dirty="0"/>
              <a:t>: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диагностико</a:t>
            </a:r>
            <a:r>
              <a:rPr lang="ru-RU" dirty="0" smtClean="0"/>
              <a:t>-аналитическое </a:t>
            </a:r>
            <a:r>
              <a:rPr lang="ru-RU" dirty="0"/>
              <a:t>направление включает получение и анализ данных о семье каждого обучающегося, её запросах в отношении охраны здоровья и развития ребёнка; об уровне психолого-педагогической компетентности родителей (законных представителей); а также планирование работы с семьей с учётом результатов проведенного анализа; согласование воспитательных задач;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просветительское </a:t>
            </a:r>
            <a:r>
              <a:rPr lang="ru-RU" dirty="0"/>
              <a:t>направление предполагает просвещение родителей (законных представителей) по вопросам особенностей психофизиологического и психического развития детей раннего и дошкольного возрастов; выбора эффективных методов обучения и воспитания детей определенного возраста; ознакомление с актуальной информацией о государственной политике в области дошкольного образования, включая информирование о мерах господдержки семьям с детьми дошкольного возраста; информирование об особенностях реализуемой в ДОО образовательной программы; условиях пребывания ребёнка в группе; содержании и методах образовательной работы с детьми;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консультационное </a:t>
            </a:r>
            <a:r>
              <a:rPr lang="ru-RU" dirty="0"/>
              <a:t>направление объединяет в себе консультирование родителей (законных представителей) по вопросам их взаимодействия с ребёнком, преодоления возникающих проблем воспитания и обучения детей, в том числе с особыми образовательными потребностями в условиях семьи; особенностей поведения и взаимодействия ребёнка со сверстниками и педагогом; возникающих проблемных ситуациях; способам воспитания и построения продуктивного взаимодействия с детьми раннего и дошкольного возрастов; способам организации и участия в детских деятельностях, образовательном процессе и другому.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617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1131</Words>
  <Application>Microsoft Office PowerPoint</Application>
  <PresentationFormat>Широкоэкранный</PresentationFormat>
  <Paragraphs>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КРАТКАЯ ПРЕЗЕНТАЦИЯ ОБРАЗОВАТЕЛЬНОЙ ПРОГРАММЫ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Обязательная часть</vt:lpstr>
      <vt:lpstr>  ВЗАИМОДЕЙСТВИЕ ПЕДАГОГИЧЕСКОГО КОЛЛЕКТИВА  С СЕМЬЯМИ ВОСПИТАННИКОВ </vt:lpstr>
      <vt:lpstr>Презентация PowerPoint</vt:lpstr>
      <vt:lpstr>Презентация PowerPoint</vt:lpstr>
      <vt:lpstr>МЫ ВСЕГДА РАДЫ ВАМ!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ОБРАЗОВАТЕЛЬНОЙ ПРОГРАММЫ</dc:title>
  <dc:creator>Мария</dc:creator>
  <cp:lastModifiedBy>Мария</cp:lastModifiedBy>
  <cp:revision>10</cp:revision>
  <dcterms:created xsi:type="dcterms:W3CDTF">2025-01-10T07:35:52Z</dcterms:created>
  <dcterms:modified xsi:type="dcterms:W3CDTF">2025-01-10T08:35:55Z</dcterms:modified>
</cp:coreProperties>
</file>