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8" r:id="rId5"/>
    <p:sldId id="262" r:id="rId6"/>
    <p:sldId id="259" r:id="rId7"/>
    <p:sldId id="260" r:id="rId8"/>
    <p:sldId id="261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9" autoAdjust="0"/>
    <p:restoredTop sz="94660" autoAdjust="0"/>
  </p:normalViewPr>
  <p:slideViewPr>
    <p:cSldViewPr snapToGrid="0">
      <p:cViewPr varScale="1">
        <p:scale>
          <a:sx n="107" d="100"/>
          <a:sy n="107" d="100"/>
        </p:scale>
        <p:origin x="-96" y="-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3D3F59-F772-451F-B0C9-FD2BF5E02C9D}" type="datetimeFigureOut">
              <a:rPr lang="ru-RU"/>
              <a:pPr>
                <a:defRPr/>
              </a:pPr>
              <a:t>16.12.2015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10DDD-4DEC-4117-893D-86EAC7DA39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17649-1137-41FF-A1B5-42C7A691616B}" type="datetimeFigureOut">
              <a:rPr lang="ru-RU"/>
              <a:pPr>
                <a:defRPr/>
              </a:pPr>
              <a:t>16.12.2015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50CDBD-0AC7-4AA3-9A09-3C2DF252734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B78BAA-E7DB-4970-99A3-C48059A6DD0F}" type="datetimeFigureOut">
              <a:rPr lang="ru-RU"/>
              <a:pPr>
                <a:defRPr/>
              </a:pPr>
              <a:t>16.12.2015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45FB81-7D31-4820-A3E8-6938E2D21CE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AF6DE-FC60-4077-8944-6FFE29F606FF}" type="datetimeFigureOut">
              <a:rPr lang="ru-RU"/>
              <a:pPr>
                <a:defRPr/>
              </a:pPr>
              <a:t>16.12.2015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97B28E-0AD2-4F20-B49B-F8FB49F75EF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3BF3C-F6AB-49C8-8687-B65ACA65DC37}" type="datetimeFigureOut">
              <a:rPr lang="ru-RU"/>
              <a:pPr>
                <a:defRPr/>
              </a:pPr>
              <a:t>16.12.2015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CFBEF1-8620-4E0D-AFE4-1C77DD3FC22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73117-FE2F-4E6D-9AFC-AB8F3530C184}" type="datetimeFigureOut">
              <a:rPr lang="ru-RU"/>
              <a:pPr>
                <a:defRPr/>
              </a:pPr>
              <a:t>16.12.2015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1FC441-05C2-495E-B3D3-25D2EBD89F3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88A073-5D59-444A-B0C2-F5639347BF77}" type="datetimeFigureOut">
              <a:rPr lang="ru-RU"/>
              <a:pPr>
                <a:defRPr/>
              </a:pPr>
              <a:t>16.12.2015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784EEA-8E13-44E6-8364-6248549F97C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19890-4108-48A2-B2A1-AACD2312B964}" type="datetimeFigureOut">
              <a:rPr lang="ru-RU"/>
              <a:pPr>
                <a:defRPr/>
              </a:pPr>
              <a:t>16.12.2015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DC469E-7D8F-41B6-981C-BD89B73772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5E7F2-2171-47F2-AA88-4A45876DD862}" type="datetimeFigureOut">
              <a:rPr lang="ru-RU"/>
              <a:pPr>
                <a:defRPr/>
              </a:pPr>
              <a:t>16.12.2015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EE3DA-2A8D-42B4-A2E0-7D4486ABC51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7C19E-7FA2-43F0-BF33-F904E5F171DA}" type="datetimeFigureOut">
              <a:rPr lang="ru-RU"/>
              <a:pPr>
                <a:defRPr/>
              </a:pPr>
              <a:t>16.12.2015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F6EEC3-A11F-4B3F-A826-6C57B50BE5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35108-15BB-4D9D-BCF4-EB559330C212}" type="datetimeFigureOut">
              <a:rPr lang="ru-RU"/>
              <a:pPr>
                <a:defRPr/>
              </a:pPr>
              <a:t>16.12.2015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06A518-DED5-4D04-99CD-BE3A091064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86C5A64-FA63-406F-9778-9816D18E2FF9}" type="datetimeFigureOut">
              <a:rPr lang="ru-RU"/>
              <a:pPr>
                <a:defRPr/>
              </a:pPr>
              <a:t>16.12.2015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BE8F46D5-086E-418F-A2E1-EBA15EE5DB6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64817"/>
            <a:ext cx="7772400" cy="149144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Техника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Ebru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99" y="3249227"/>
            <a:ext cx="7317419" cy="3284737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Рисование на воде или Турецкое </a:t>
            </a:r>
            <a:r>
              <a:rPr lang="ru-RU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марморирование</a:t>
            </a:r>
            <a:endParaRPr lang="ru-RU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Презентацию подготовила:</a:t>
            </a:r>
          </a:p>
          <a:p>
            <a:pPr algn="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Цветкова Мария Александровна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00149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/>
              <a:t>Шило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628650" y="1158950"/>
            <a:ext cx="7886700" cy="501801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3200" dirty="0" smtClean="0"/>
              <a:t>Для выполнения рисунка используется шило. Им художник аккуратно двигает краски по поверхности </a:t>
            </a:r>
            <a:r>
              <a:rPr lang="ru-RU" sz="3200" dirty="0" err="1" smtClean="0"/>
              <a:t>китре</a:t>
            </a:r>
            <a:r>
              <a:rPr lang="ru-RU" sz="3200" dirty="0" smtClean="0"/>
              <a:t> так, чтобы получались нужные формы. Таким можно даже писать портреты. Вместо шила вполне подойдут спицы, иголки, бамбуковые шпажки и т.п. </a:t>
            </a:r>
          </a:p>
          <a:p>
            <a:pPr>
              <a:buNone/>
            </a:pPr>
            <a:endParaRPr lang="ru-RU" sz="3200" dirty="0" smtClean="0"/>
          </a:p>
        </p:txBody>
      </p:sp>
      <p:pic>
        <p:nvPicPr>
          <p:cNvPr id="4" name="Рисунок 3" descr="shilo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9014" y="4465674"/>
            <a:ext cx="2849526" cy="2115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/>
              <a:t>Гребень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628650" y="1435395"/>
            <a:ext cx="7886700" cy="4741568"/>
          </a:xfrm>
        </p:spPr>
        <p:txBody>
          <a:bodyPr/>
          <a:lstStyle/>
          <a:p>
            <a:pPr>
              <a:buNone/>
            </a:pPr>
            <a:r>
              <a:rPr lang="ru-RU" sz="3200" dirty="0" smtClean="0"/>
              <a:t>   Для получения «чешуйчатого» узора используется гребень, длина которого соответствует длине или ширине поддона. Этот инструмент отлично подходит для равномерного заполнения пространства рисунком и для создания фона.</a:t>
            </a:r>
          </a:p>
          <a:p>
            <a:pPr>
              <a:buNone/>
            </a:pPr>
            <a:endParaRPr lang="ru-RU" sz="3200" dirty="0" smtClean="0"/>
          </a:p>
        </p:txBody>
      </p:sp>
      <p:pic>
        <p:nvPicPr>
          <p:cNvPr id="4" name="Рисунок 3" descr="greb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3442" y="4295553"/>
            <a:ext cx="2923953" cy="223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081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628650" y="574159"/>
            <a:ext cx="7886700" cy="5602804"/>
          </a:xfrm>
        </p:spPr>
        <p:txBody>
          <a:bodyPr/>
          <a:lstStyle/>
          <a:p>
            <a:r>
              <a:rPr lang="ru-RU" sz="3200" b="1" dirty="0" smtClean="0"/>
              <a:t>Как подготовить предмет?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Прежде всего </a:t>
            </a:r>
            <a:r>
              <a:rPr lang="ru-RU" sz="3200" dirty="0" smtClean="0"/>
              <a:t>предмет нужно обезжирить. </a:t>
            </a:r>
            <a:r>
              <a:rPr lang="ru-RU" sz="3200" dirty="0" smtClean="0"/>
              <a:t>Лучше загрунтовать акриловым грунтом.</a:t>
            </a:r>
          </a:p>
          <a:p>
            <a:r>
              <a:rPr lang="ru-RU" sz="3200" b="1" dirty="0" smtClean="0"/>
              <a:t>Техника безопасности: </a:t>
            </a:r>
            <a:r>
              <a:rPr lang="ru-RU" sz="3200" dirty="0" smtClean="0"/>
              <a:t>любые средства защиты для рук, стола, пола и мебели вокруг (пакет, перчатки, салфетки, газета, клеенка)</a:t>
            </a:r>
          </a:p>
          <a:p>
            <a:r>
              <a:rPr lang="ru-RU" sz="3200" b="1" dirty="0" smtClean="0"/>
              <a:t>Важно!</a:t>
            </a:r>
            <a:r>
              <a:rPr lang="ru-RU" sz="3200" dirty="0" smtClean="0"/>
              <a:t> В подготовленную емкость наливаем воду комнатной температуры. Если налить холодную воду, то краска быстро застынет и покроется пленкой, прежде чем вы успеете что-то сделать.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57349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Эбру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ткани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IMG_360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488" y="1945759"/>
            <a:ext cx="1998920" cy="2083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IMG_3612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693" y="1956391"/>
            <a:ext cx="2062717" cy="2073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SC0193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14528" y="1988288"/>
            <a:ext cx="1998921" cy="2052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IMG_361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68632" y="2009554"/>
            <a:ext cx="2073349" cy="19989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DSC02100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7320" y="4401879"/>
            <a:ext cx="2339163" cy="2179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DSC01996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59888" y="4401879"/>
            <a:ext cx="2424224" cy="2179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SC01938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51944" y="4444408"/>
            <a:ext cx="2402958" cy="2115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478465"/>
            <a:ext cx="7886700" cy="89313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По официальной версии,  в </a:t>
            </a:r>
            <a:r>
              <a:rPr lang="en-US" sz="3600" b="1" dirty="0" smtClean="0"/>
              <a:t>XI</a:t>
            </a:r>
            <a:r>
              <a:rPr lang="ru-RU" sz="3600" b="1" dirty="0" smtClean="0"/>
              <a:t> веке </a:t>
            </a:r>
            <a:r>
              <a:rPr lang="ru-RU" sz="3600" b="1" dirty="0" err="1" smtClean="0"/>
              <a:t>эбру</a:t>
            </a:r>
            <a:r>
              <a:rPr lang="ru-RU" sz="3600" b="1" dirty="0" smtClean="0"/>
              <a:t> уже сформировалось как искусство и ремесло.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Содержимое 3" descr="2014060111184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283" y="1626781"/>
            <a:ext cx="2668771" cy="2296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2014060111184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1665" y="1637413"/>
            <a:ext cx="2775098" cy="2307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2014060111184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47637" y="1637414"/>
            <a:ext cx="2509283" cy="2275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20140601111843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4548" y="4253023"/>
            <a:ext cx="2647507" cy="233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2014060111184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2298" y="4274287"/>
            <a:ext cx="2796362" cy="2296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20140601111838.jpe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15740" y="4284920"/>
            <a:ext cx="2562446" cy="2275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91387"/>
            <a:ext cx="7886700" cy="1148315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/>
              <a:t>Материалы и инструменты, необходимые для работы: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628650" y="1297172"/>
            <a:ext cx="7886700" cy="5252484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   -любые емкости для воды</a:t>
            </a:r>
            <a:br>
              <a:rPr lang="ru-RU" sz="2400" dirty="0" smtClean="0"/>
            </a:br>
            <a:r>
              <a:rPr lang="ru-RU" sz="2400" dirty="0" smtClean="0"/>
              <a:t>-пакет, перчатки, салфетки, газета, клеенка (любые средства защиты для рук, стола, пола и мебели вокруг)</a:t>
            </a:r>
            <a:br>
              <a:rPr lang="ru-RU" sz="2400" dirty="0" smtClean="0"/>
            </a:br>
            <a:r>
              <a:rPr lang="ru-RU" sz="2400" dirty="0" smtClean="0"/>
              <a:t>-вода</a:t>
            </a:r>
            <a:br>
              <a:rPr lang="ru-RU" sz="2400" dirty="0" smtClean="0"/>
            </a:br>
            <a:r>
              <a:rPr lang="ru-RU" sz="2400" dirty="0" smtClean="0"/>
              <a:t>-специальные краски для </a:t>
            </a:r>
            <a:r>
              <a:rPr lang="ru-RU" sz="2400" dirty="0" err="1" smtClean="0"/>
              <a:t>марморирования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-при желании контур (для декоративно-прикладного творчества на основе водной акриловой дисперсии для создания объемного рисунка на керамике, стекле, фаянсе, металле)</a:t>
            </a:r>
            <a:br>
              <a:rPr lang="ru-RU" sz="2400" dirty="0" smtClean="0"/>
            </a:br>
            <a:r>
              <a:rPr lang="ru-RU" sz="2400" dirty="0" smtClean="0"/>
              <a:t>-заготовки (деревянные, пенопластовые, стеклянные, пластмассовые; объемные или плоские)</a:t>
            </a:r>
            <a:br>
              <a:rPr lang="ru-RU" sz="2400" dirty="0" smtClean="0"/>
            </a:br>
            <a:r>
              <a:rPr lang="ru-RU" sz="2400" dirty="0" smtClean="0"/>
              <a:t>-зубочистки, спицы, шило.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4" name="Рисунок 3" descr="risovanie ebru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9880" y="4660777"/>
            <a:ext cx="2769833" cy="208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4090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628650" y="363984"/>
            <a:ext cx="7886700" cy="5812979"/>
          </a:xfrm>
        </p:spPr>
        <p:txBody>
          <a:bodyPr/>
          <a:lstStyle/>
          <a:p>
            <a:r>
              <a:rPr lang="ru-RU" dirty="0" err="1" smtClean="0"/>
              <a:t>Эбру</a:t>
            </a:r>
            <a:r>
              <a:rPr lang="ru-RU" dirty="0" smtClean="0"/>
              <a:t> — это рисование, в основе которого лежат правильные, природные формы, а именно круг.</a:t>
            </a:r>
            <a:br>
              <a:rPr lang="ru-RU" dirty="0" smtClean="0"/>
            </a:br>
            <a:r>
              <a:rPr lang="ru-RU" dirty="0" smtClean="0"/>
              <a:t>Каждая капля, которая попадает в воду, растекается в круг, который мы можем преобразовать абсолютно в любую желаемую форму. Ценность искусства </a:t>
            </a:r>
            <a:r>
              <a:rPr lang="ru-RU" dirty="0" err="1" smtClean="0"/>
              <a:t>Эбру</a:t>
            </a:r>
            <a:r>
              <a:rPr lang="ru-RU" dirty="0" smtClean="0"/>
              <a:t> определяется не только результатом, но и самим процессом.</a:t>
            </a:r>
            <a:endParaRPr lang="ru-RU" dirty="0" smtClean="0"/>
          </a:p>
        </p:txBody>
      </p:sp>
      <p:pic>
        <p:nvPicPr>
          <p:cNvPr id="4" name="Рисунок 3" descr="Техника рисования эбру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9312" y="3168502"/>
            <a:ext cx="5635255" cy="355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857" y="365125"/>
            <a:ext cx="8856920" cy="1325563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Древнейшее искусство </a:t>
            </a:r>
            <a:b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рисования на воде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Содержимое 7" descr="http://ped-kopilka.ru/upload/blogs/19495_075ecfa4af132b6472b757187f41905e.jpg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9070" y="2060575"/>
            <a:ext cx="6783572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Этимология слова «</a:t>
            </a:r>
            <a:r>
              <a:rPr lang="ru-RU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Эбру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628650" y="1509204"/>
            <a:ext cx="7886700" cy="4667759"/>
          </a:xfrm>
        </p:spPr>
        <p:txBody>
          <a:bodyPr/>
          <a:lstStyle/>
          <a:p>
            <a:r>
              <a:rPr lang="ru-RU" sz="3600" dirty="0" smtClean="0"/>
              <a:t>от арабского «</a:t>
            </a:r>
            <a:r>
              <a:rPr lang="ru-RU" sz="3600" dirty="0" err="1" smtClean="0"/>
              <a:t>ab-ru</a:t>
            </a:r>
            <a:r>
              <a:rPr lang="ru-RU" sz="3600" dirty="0" smtClean="0"/>
              <a:t>», что переводится как «вода для лица» </a:t>
            </a:r>
          </a:p>
          <a:p>
            <a:r>
              <a:rPr lang="ru-RU" sz="3600" dirty="0" smtClean="0"/>
              <a:t>от чагатайского «</a:t>
            </a:r>
            <a:r>
              <a:rPr lang="ru-RU" sz="3600" dirty="0" err="1" smtClean="0"/>
              <a:t>ebre</a:t>
            </a:r>
            <a:r>
              <a:rPr lang="ru-RU" sz="3600" dirty="0" smtClean="0"/>
              <a:t>», означающего «волнообразный»</a:t>
            </a:r>
          </a:p>
          <a:p>
            <a:r>
              <a:rPr lang="ru-RU" sz="3600" dirty="0" smtClean="0"/>
              <a:t>от персидского «</a:t>
            </a:r>
            <a:r>
              <a:rPr lang="ru-RU" sz="3600" dirty="0" err="1" smtClean="0"/>
              <a:t>ebri</a:t>
            </a:r>
            <a:r>
              <a:rPr lang="ru-RU" sz="3600" dirty="0" smtClean="0"/>
              <a:t>», что в переводе с фарси означает «облако».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  <p:pic>
        <p:nvPicPr>
          <p:cNvPr id="4" name="Рисунок 3" descr="http://mirsovetov.ru/images/3207/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2054" y="4953740"/>
            <a:ext cx="2877383" cy="1757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2014060111183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2332" y="4900474"/>
            <a:ext cx="2095500" cy="1802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4"/>
            <a:ext cx="7886700" cy="655808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Нетрадиционная техника рисования «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Эбру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195309" y="1012053"/>
            <a:ext cx="8746169" cy="5575177"/>
          </a:xfrm>
        </p:spPr>
        <p:txBody>
          <a:bodyPr/>
          <a:lstStyle/>
          <a:p>
            <a:r>
              <a:rPr lang="ru-RU" sz="2400" dirty="0" smtClean="0"/>
              <a:t>Рисование </a:t>
            </a:r>
            <a:r>
              <a:rPr lang="ru-RU" sz="2400" dirty="0" err="1" smtClean="0"/>
              <a:t>эбру</a:t>
            </a:r>
            <a:r>
              <a:rPr lang="ru-RU" sz="2400" dirty="0" smtClean="0"/>
              <a:t> – одна из самых интересных техник изобразительного искусства, где вода проявляет себя с совершенно фантастической стороны. Прелесть этой техники в том, что даже самый неискушенный в рисовании человек может создавать настоящие шедевры на водной глади.</a:t>
            </a:r>
          </a:p>
          <a:p>
            <a:endParaRPr lang="ru-RU" dirty="0" smtClean="0"/>
          </a:p>
        </p:txBody>
      </p:sp>
      <p:pic>
        <p:nvPicPr>
          <p:cNvPr id="7" name="Рисунок 6" descr="http://ped-kopilka.ru/upload/blogs/19495_158cd35344a91dcc4681779f333f909a.jpg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0287" y="2732190"/>
            <a:ext cx="5940425" cy="3957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4"/>
            <a:ext cx="7886700" cy="655808"/>
          </a:xfrm>
        </p:spPr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Нетрадиционная техника рисования «</a:t>
            </a:r>
            <a:r>
              <a:rPr lang="ru-RU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Эбру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628650" y="1012053"/>
            <a:ext cx="7886700" cy="5575177"/>
          </a:xfrm>
        </p:spPr>
        <p:txBody>
          <a:bodyPr/>
          <a:lstStyle/>
          <a:p>
            <a:r>
              <a:rPr lang="ru-RU" dirty="0" smtClean="0"/>
              <a:t>Суть рисования заключается в нанесении на поверхность воды рисунка специальными красками. Краски задерживаются на поверхности воды, создавая тонкую пленку. Затем они смешиваются между собой при помощи шила или спицы, создавая замысловатые и причудливые узоры. Когда узор готов, сверху осторожно накладывается лист пористой бумаги – и рисунок готов.</a:t>
            </a:r>
          </a:p>
          <a:p>
            <a:endParaRPr lang="ru-RU" dirty="0" smtClean="0"/>
          </a:p>
        </p:txBody>
      </p:sp>
      <p:pic>
        <p:nvPicPr>
          <p:cNvPr id="4" name="Рисунок 3" descr="http://mirsovetov.ru/images/3207/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340" y="4927800"/>
            <a:ext cx="2381250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mirsovetov.ru/images/3207/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43519" y="4944862"/>
            <a:ext cx="2381250" cy="1766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SC0167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2226" y="4989250"/>
            <a:ext cx="1961965" cy="1740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793824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628650" y="1275907"/>
            <a:ext cx="7886700" cy="5295014"/>
          </a:xfrm>
        </p:spPr>
        <p:txBody>
          <a:bodyPr/>
          <a:lstStyle/>
          <a:p>
            <a:pPr algn="ctr">
              <a:buNone/>
            </a:pPr>
            <a:r>
              <a:rPr lang="ru-RU" sz="3200" dirty="0" err="1" smtClean="0"/>
              <a:t>Эбру</a:t>
            </a:r>
            <a:r>
              <a:rPr lang="ru-RU" sz="3200" dirty="0" smtClean="0"/>
              <a:t> – это рисунок одной жидкостью на поверхности другой. </a:t>
            </a:r>
          </a:p>
          <a:p>
            <a:pPr>
              <a:buNone/>
            </a:pPr>
            <a:r>
              <a:rPr lang="ru-RU" sz="3200" dirty="0" smtClean="0"/>
              <a:t>   Это возможно только, если у этих жидкостей разное поверхностное натяжение (разные плотности). Поэтому воду, на которой будет выполняться рисунок, необходимо загустить. В качестве загустителя используется экстракт растения </a:t>
            </a:r>
            <a:r>
              <a:rPr lang="ru-RU" sz="3200" dirty="0" err="1" smtClean="0"/>
              <a:t>гевен</a:t>
            </a:r>
            <a:r>
              <a:rPr lang="ru-RU" sz="3200" dirty="0" smtClean="0"/>
              <a:t> (лат. </a:t>
            </a:r>
            <a:r>
              <a:rPr lang="ru-RU" sz="3200" dirty="0" err="1" smtClean="0"/>
              <a:t>Astragalus</a:t>
            </a:r>
            <a:r>
              <a:rPr lang="ru-RU" sz="3200" dirty="0" smtClean="0"/>
              <a:t>). Эта горная колючка произрастает в Турции, Иране, Пакистане, некоторых районах на Кавказе.</a:t>
            </a:r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963945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/>
              <a:t>Краски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colour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9851" y="3413050"/>
            <a:ext cx="2775097" cy="2828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квасцы, сульфат алюминия в эбру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4558" y="3381153"/>
            <a:ext cx="4497572" cy="2892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628650" y="1318437"/>
            <a:ext cx="7886700" cy="178627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3200" dirty="0" smtClean="0"/>
              <a:t>Краски для </a:t>
            </a:r>
            <a:r>
              <a:rPr lang="ru-RU" sz="3200" dirty="0" err="1" smtClean="0"/>
              <a:t>эбру</a:t>
            </a:r>
            <a:r>
              <a:rPr lang="ru-RU" sz="3200" dirty="0" smtClean="0"/>
              <a:t> включают в себя натуральный пигмент, воду и желчь. Они очень жидкие по консистенции, по сути цветная вода.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180753"/>
            <a:ext cx="7886700" cy="988828"/>
          </a:xfrm>
        </p:spPr>
        <p:txBody>
          <a:bodyPr rtlCol="0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Для изготовления красок </a:t>
            </a:r>
            <a:r>
              <a:rPr lang="ru-RU" sz="3200" b="1" dirty="0" err="1" smtClean="0"/>
              <a:t>эбру</a:t>
            </a:r>
            <a:r>
              <a:rPr lang="ru-RU" sz="3200" b="1" dirty="0" smtClean="0"/>
              <a:t> используются следующие нерастворимые пигменты: 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276447" y="1148316"/>
            <a:ext cx="8633637" cy="5422605"/>
          </a:xfrm>
        </p:spPr>
        <p:txBody>
          <a:bodyPr/>
          <a:lstStyle/>
          <a:p>
            <a:pPr>
              <a:buNone/>
            </a:pPr>
            <a:r>
              <a:rPr lang="ru-RU" sz="2400" b="1" i="1" dirty="0" smtClean="0"/>
              <a:t>    Желтый:</a:t>
            </a:r>
            <a:r>
              <a:rPr lang="ru-RU" sz="2400" dirty="0" smtClean="0"/>
              <a:t> сернистое соединение природного мышьяка.</a:t>
            </a:r>
            <a:br>
              <a:rPr lang="ru-RU" sz="2400" dirty="0" smtClean="0"/>
            </a:br>
            <a:r>
              <a:rPr lang="ru-RU" sz="2400" b="1" i="1" dirty="0" smtClean="0"/>
              <a:t>Синий:</a:t>
            </a:r>
            <a:r>
              <a:rPr lang="ru-RU" sz="2400" dirty="0" smtClean="0"/>
              <a:t> </a:t>
            </a:r>
            <a:r>
              <a:rPr lang="ru-RU" sz="2400" dirty="0" err="1" smtClean="0"/>
              <a:t>лахорская</a:t>
            </a:r>
            <a:r>
              <a:rPr lang="ru-RU" sz="2400" dirty="0" smtClean="0"/>
              <a:t> синька, которую получают из корня растения. Рецепт ее изготовления создан в пакистанском городе </a:t>
            </a:r>
            <a:r>
              <a:rPr lang="ru-RU" sz="2400" dirty="0" err="1" smtClean="0"/>
              <a:t>Лахор</a:t>
            </a:r>
            <a:r>
              <a:rPr lang="ru-RU" sz="2400" dirty="0" smtClean="0"/>
              <a:t>.</a:t>
            </a:r>
            <a:br>
              <a:rPr lang="ru-RU" sz="2400" dirty="0" smtClean="0"/>
            </a:br>
            <a:r>
              <a:rPr lang="ru-RU" sz="2400" b="1" i="1" dirty="0" smtClean="0"/>
              <a:t>Зеленый:</a:t>
            </a:r>
            <a:r>
              <a:rPr lang="ru-RU" sz="2400" dirty="0" smtClean="0"/>
              <a:t> соединение синего и желтого. Если много мышьяка, цвет получается ближе к фисташковому, если много синьки –ближе к изумрудному.</a:t>
            </a:r>
            <a:br>
              <a:rPr lang="ru-RU" sz="2400" dirty="0" smtClean="0"/>
            </a:br>
            <a:r>
              <a:rPr lang="ru-RU" sz="2400" b="1" i="1" dirty="0" smtClean="0"/>
              <a:t>Тёмно-синий:</a:t>
            </a:r>
            <a:r>
              <a:rPr lang="ru-RU" sz="2400" dirty="0" smtClean="0"/>
              <a:t> особый сорт натуральной синьки.</a:t>
            </a:r>
            <a:br>
              <a:rPr lang="ru-RU" sz="2400" dirty="0" smtClean="0"/>
            </a:br>
            <a:r>
              <a:rPr lang="ru-RU" sz="2400" b="1" i="1" dirty="0" smtClean="0"/>
              <a:t>Черный:</a:t>
            </a:r>
            <a:r>
              <a:rPr lang="ru-RU" sz="2400" dirty="0" smtClean="0"/>
              <a:t> печная сажа, собранная вручную. Издавна сажа используется для изготовления чернил. В приготовлении это самая сложная краска. Она очень плохо впитывает воду из-за сажи, которая постоянно поднимается на поверхность воды. Поэтому ее нужно очень долго перемешивать. Чтобы облегчить этот процесс, в раствор добавляют сосновые иголки.</a:t>
            </a:r>
            <a:br>
              <a:rPr lang="ru-RU" sz="2400" dirty="0" smtClean="0"/>
            </a:br>
            <a:r>
              <a:rPr lang="ru-RU" sz="2400" b="1" i="1" dirty="0" smtClean="0"/>
              <a:t>Белый:</a:t>
            </a:r>
            <a:r>
              <a:rPr lang="ru-RU" sz="2400" dirty="0" smtClean="0"/>
              <a:t> карбонат свинца (свинцовые белила) в натуральном виде.</a:t>
            </a:r>
            <a:br>
              <a:rPr lang="ru-RU" sz="2400" dirty="0" smtClean="0"/>
            </a:br>
            <a:r>
              <a:rPr lang="ru-RU" sz="2400" b="1" i="1" dirty="0" smtClean="0"/>
              <a:t>Красный:</a:t>
            </a:r>
            <a:r>
              <a:rPr lang="ru-RU" sz="2400" dirty="0" smtClean="0"/>
              <a:t> оксид железа из листьев красной капусты.</a:t>
            </a:r>
          </a:p>
          <a:p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89516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/>
              <a:t>Кисти 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075" name="Объект 2"/>
          <p:cNvSpPr>
            <a:spLocks noGrp="1"/>
          </p:cNvSpPr>
          <p:nvPr>
            <p:ph idx="1"/>
          </p:nvPr>
        </p:nvSpPr>
        <p:spPr>
          <a:xfrm>
            <a:off x="628650" y="1265274"/>
            <a:ext cx="7886700" cy="4911689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3200" dirty="0" smtClean="0"/>
              <a:t>Основная задача кистей – вбирать больше краски и легко отдавать ее в виде множества мелких капель. Для этого традиционно и по сей день в </a:t>
            </a:r>
            <a:r>
              <a:rPr lang="ru-RU" sz="3200" dirty="0" err="1" smtClean="0"/>
              <a:t>эбру</a:t>
            </a:r>
            <a:r>
              <a:rPr lang="ru-RU" sz="3200" dirty="0" smtClean="0"/>
              <a:t> используется волос конского хвоста. Ручка традиционно изготавливается из стебля розы.</a:t>
            </a:r>
          </a:p>
          <a:p>
            <a:endParaRPr lang="ru-RU" dirty="0" smtClean="0"/>
          </a:p>
        </p:txBody>
      </p:sp>
      <p:pic>
        <p:nvPicPr>
          <p:cNvPr id="4" name="Рисунок 3" descr="kist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5487" y="4136064"/>
            <a:ext cx="3285461" cy="2456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aznocvetnyy-gradient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gradient01.pot [Режим совместимости]" id="{0ECF2CA0-5544-4BD2-86EF-F8D2E3D6FFDE}" vid="{80881649-E6EB-44D8-944E-2186FE5E378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Raznocvetnyy-gradient</Template>
  <TotalTime>306</TotalTime>
  <Words>344</Words>
  <Application>Microsoft Office PowerPoint</Application>
  <PresentationFormat>Экран (4:3)</PresentationFormat>
  <Paragraphs>36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Raznocvetnyy-gradient</vt:lpstr>
      <vt:lpstr>Техника Ebru</vt:lpstr>
      <vt:lpstr>Древнейшее искусство  рисования на воде</vt:lpstr>
      <vt:lpstr>Этимология слова «Эбру»</vt:lpstr>
      <vt:lpstr>Нетрадиционная техника рисования «Эбру»</vt:lpstr>
      <vt:lpstr>Нетрадиционная техника рисования «Эбру»</vt:lpstr>
      <vt:lpstr>Основа</vt:lpstr>
      <vt:lpstr>Краски</vt:lpstr>
      <vt:lpstr> Для изготовления красок эбру используются следующие нерастворимые пигменты:  </vt:lpstr>
      <vt:lpstr>Кисти </vt:lpstr>
      <vt:lpstr>Шило</vt:lpstr>
      <vt:lpstr>Гребень </vt:lpstr>
      <vt:lpstr>Слайд 12</vt:lpstr>
      <vt:lpstr>Эбру на ткани</vt:lpstr>
      <vt:lpstr> По официальной версии,  в XI веке эбру уже сформировалось как искусство и ремесло. </vt:lpstr>
      <vt:lpstr>Материалы и инструменты, необходимые для работы:</vt:lpstr>
      <vt:lpstr>Слайд 16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Евгений</dc:creator>
  <cp:lastModifiedBy>Евгений</cp:lastModifiedBy>
  <cp:revision>31</cp:revision>
  <dcterms:created xsi:type="dcterms:W3CDTF">2015-12-13T15:26:37Z</dcterms:created>
  <dcterms:modified xsi:type="dcterms:W3CDTF">2015-12-16T19:32:03Z</dcterms:modified>
</cp:coreProperties>
</file>